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50" r:id="rId3"/>
    <p:sldId id="257" r:id="rId4"/>
    <p:sldId id="260" r:id="rId5"/>
    <p:sldId id="480" r:id="rId6"/>
    <p:sldId id="481" r:id="rId7"/>
    <p:sldId id="482" r:id="rId8"/>
    <p:sldId id="423" r:id="rId9"/>
    <p:sldId id="483" r:id="rId10"/>
    <p:sldId id="466" r:id="rId11"/>
    <p:sldId id="471" r:id="rId12"/>
    <p:sldId id="472" r:id="rId13"/>
    <p:sldId id="399" r:id="rId14"/>
    <p:sldId id="479" r:id="rId15"/>
    <p:sldId id="473" r:id="rId16"/>
    <p:sldId id="476" r:id="rId17"/>
    <p:sldId id="477" r:id="rId18"/>
    <p:sldId id="478" r:id="rId19"/>
    <p:sldId id="475" r:id="rId20"/>
    <p:sldId id="364" r:id="rId21"/>
    <p:sldId id="468" r:id="rId22"/>
    <p:sldId id="491" r:id="rId23"/>
    <p:sldId id="492" r:id="rId24"/>
    <p:sldId id="493" r:id="rId25"/>
    <p:sldId id="494" r:id="rId26"/>
    <p:sldId id="495" r:id="rId27"/>
    <p:sldId id="496" r:id="rId28"/>
    <p:sldId id="497" r:id="rId29"/>
    <p:sldId id="498" r:id="rId30"/>
    <p:sldId id="499" r:id="rId31"/>
    <p:sldId id="486" r:id="rId32"/>
    <p:sldId id="500" r:id="rId33"/>
    <p:sldId id="501" r:id="rId34"/>
    <p:sldId id="502" r:id="rId35"/>
    <p:sldId id="503" r:id="rId36"/>
    <p:sldId id="487" r:id="rId37"/>
    <p:sldId id="504" r:id="rId38"/>
    <p:sldId id="488" r:id="rId39"/>
    <p:sldId id="469" r:id="rId40"/>
    <p:sldId id="505" r:id="rId41"/>
    <p:sldId id="512" r:id="rId42"/>
    <p:sldId id="510" r:id="rId43"/>
    <p:sldId id="513" r:id="rId44"/>
    <p:sldId id="514" r:id="rId45"/>
    <p:sldId id="511" r:id="rId46"/>
    <p:sldId id="515" r:id="rId47"/>
    <p:sldId id="508" r:id="rId48"/>
    <p:sldId id="509" r:id="rId49"/>
    <p:sldId id="48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76122" autoAdjust="0"/>
  </p:normalViewPr>
  <p:slideViewPr>
    <p:cSldViewPr snapToGrid="0">
      <p:cViewPr varScale="1">
        <p:scale>
          <a:sx n="96" d="100"/>
          <a:sy n="96" d="100"/>
        </p:scale>
        <p:origin x="23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3D8493-6D8C-F54C-BEDB-72AFB4C77B45}"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GB"/>
        </a:p>
      </dgm:t>
    </dgm:pt>
    <dgm:pt modelId="{6F60D65A-8E61-634E-9C22-B1B89509AB37}">
      <dgm:prSet phldrT="[Text]"/>
      <dgm:spPr>
        <a:solidFill>
          <a:schemeClr val="accent4"/>
        </a:solidFill>
      </dgm:spPr>
      <dgm:t>
        <a:bodyPr/>
        <a:lstStyle/>
        <a:p>
          <a:r>
            <a:rPr lang="en-GB" dirty="0">
              <a:solidFill>
                <a:schemeClr val="bg1"/>
              </a:solidFill>
            </a:rPr>
            <a:t>Entanglement</a:t>
          </a:r>
        </a:p>
      </dgm:t>
    </dgm:pt>
    <dgm:pt modelId="{F11F4DD6-0418-4B44-8DE0-6CE6EF52EA12}" type="parTrans" cxnId="{2CA51AF2-7C17-3842-9A4F-75BB767D4D1F}">
      <dgm:prSet/>
      <dgm:spPr/>
      <dgm:t>
        <a:bodyPr/>
        <a:lstStyle/>
        <a:p>
          <a:endParaRPr lang="en-GB"/>
        </a:p>
      </dgm:t>
    </dgm:pt>
    <dgm:pt modelId="{32A4328C-707F-EF4B-9643-6D0D430981C0}" type="sibTrans" cxnId="{2CA51AF2-7C17-3842-9A4F-75BB767D4D1F}">
      <dgm:prSet/>
      <dgm:spPr/>
      <dgm:t>
        <a:bodyPr/>
        <a:lstStyle/>
        <a:p>
          <a:endParaRPr lang="en-GB"/>
        </a:p>
      </dgm:t>
    </dgm:pt>
    <dgm:pt modelId="{C02A099B-6D64-8A4E-B646-C62528B69B28}">
      <dgm:prSet phldrT="[Text]"/>
      <dgm:spPr>
        <a:solidFill>
          <a:schemeClr val="accent5"/>
        </a:solidFill>
      </dgm:spPr>
      <dgm:t>
        <a:bodyPr/>
        <a:lstStyle/>
        <a:p>
          <a:r>
            <a:rPr lang="en-GB" dirty="0"/>
            <a:t>Configuration</a:t>
          </a:r>
        </a:p>
      </dgm:t>
    </dgm:pt>
    <dgm:pt modelId="{396F8169-1DFB-F64F-8233-3A17E9E59D9A}" type="parTrans" cxnId="{18E8A9E2-1F21-A248-8EFA-448B8D278E1D}">
      <dgm:prSet/>
      <dgm:spPr/>
      <dgm:t>
        <a:bodyPr/>
        <a:lstStyle/>
        <a:p>
          <a:endParaRPr lang="en-GB"/>
        </a:p>
      </dgm:t>
    </dgm:pt>
    <dgm:pt modelId="{586F6347-29CF-624A-9495-7CA555AAE541}" type="sibTrans" cxnId="{18E8A9E2-1F21-A248-8EFA-448B8D278E1D}">
      <dgm:prSet/>
      <dgm:spPr/>
      <dgm:t>
        <a:bodyPr/>
        <a:lstStyle/>
        <a:p>
          <a:endParaRPr lang="en-GB"/>
        </a:p>
      </dgm:t>
    </dgm:pt>
    <dgm:pt modelId="{27E87D94-F8D1-6345-96E0-955484E156D7}">
      <dgm:prSet phldrT="[Text]"/>
      <dgm:spPr>
        <a:solidFill>
          <a:schemeClr val="accent5"/>
        </a:solidFill>
      </dgm:spPr>
      <dgm:t>
        <a:bodyPr/>
        <a:lstStyle/>
        <a:p>
          <a:r>
            <a:rPr lang="en-GB" dirty="0"/>
            <a:t>Different expertise</a:t>
          </a:r>
        </a:p>
      </dgm:t>
    </dgm:pt>
    <dgm:pt modelId="{40596B98-A19F-7F45-A45B-E0CD90D73BE3}" type="parTrans" cxnId="{47BC2F9B-AEC8-3E4B-8285-854F457FE32C}">
      <dgm:prSet/>
      <dgm:spPr/>
      <dgm:t>
        <a:bodyPr/>
        <a:lstStyle/>
        <a:p>
          <a:endParaRPr lang="en-GB"/>
        </a:p>
      </dgm:t>
    </dgm:pt>
    <dgm:pt modelId="{FF69CCBE-DE6D-9549-B91A-E5193618614C}" type="sibTrans" cxnId="{47BC2F9B-AEC8-3E4B-8285-854F457FE32C}">
      <dgm:prSet/>
      <dgm:spPr/>
      <dgm:t>
        <a:bodyPr/>
        <a:lstStyle/>
        <a:p>
          <a:endParaRPr lang="en-GB"/>
        </a:p>
      </dgm:t>
    </dgm:pt>
    <dgm:pt modelId="{07EE100F-06C3-F14D-B059-668E16C30EDA}">
      <dgm:prSet phldrT="[Text]"/>
      <dgm:spPr>
        <a:solidFill>
          <a:schemeClr val="accent6"/>
        </a:solidFill>
      </dgm:spPr>
      <dgm:t>
        <a:bodyPr/>
        <a:lstStyle/>
        <a:p>
          <a:r>
            <a:rPr lang="en-GB" dirty="0"/>
            <a:t>Model Governance</a:t>
          </a:r>
        </a:p>
      </dgm:t>
    </dgm:pt>
    <dgm:pt modelId="{A7B45A1D-A09B-A742-AFD8-0D86E40F07DD}" type="parTrans" cxnId="{13757398-7726-C64C-BB40-B0F20D8AA6EC}">
      <dgm:prSet/>
      <dgm:spPr/>
      <dgm:t>
        <a:bodyPr/>
        <a:lstStyle/>
        <a:p>
          <a:endParaRPr lang="en-GB"/>
        </a:p>
      </dgm:t>
    </dgm:pt>
    <dgm:pt modelId="{2961C6CD-717D-8B4E-BADF-0F14816BB527}" type="sibTrans" cxnId="{13757398-7726-C64C-BB40-B0F20D8AA6EC}">
      <dgm:prSet/>
      <dgm:spPr/>
      <dgm:t>
        <a:bodyPr/>
        <a:lstStyle/>
        <a:p>
          <a:endParaRPr lang="en-GB"/>
        </a:p>
      </dgm:t>
    </dgm:pt>
    <dgm:pt modelId="{0195074D-0942-8741-B49B-76F3A4945B8F}">
      <dgm:prSet phldrT="[Text]"/>
      <dgm:spPr>
        <a:solidFill>
          <a:schemeClr val="accent6"/>
        </a:solidFill>
      </dgm:spPr>
      <dgm:t>
        <a:bodyPr/>
        <a:lstStyle/>
        <a:p>
          <a:r>
            <a:rPr lang="en-GB" dirty="0"/>
            <a:t>Data Management</a:t>
          </a:r>
        </a:p>
      </dgm:t>
    </dgm:pt>
    <dgm:pt modelId="{D2115F3B-C9DA-D542-8078-4B0CD36D7550}" type="sibTrans" cxnId="{198E0316-4D15-BB41-9A34-DF96725E1FAA}">
      <dgm:prSet/>
      <dgm:spPr/>
      <dgm:t>
        <a:bodyPr/>
        <a:lstStyle/>
        <a:p>
          <a:endParaRPr lang="en-GB"/>
        </a:p>
      </dgm:t>
    </dgm:pt>
    <dgm:pt modelId="{96371A55-801E-C14D-A2D7-9A9188E22B0F}" type="parTrans" cxnId="{198E0316-4D15-BB41-9A34-DF96725E1FAA}">
      <dgm:prSet/>
      <dgm:spPr/>
      <dgm:t>
        <a:bodyPr/>
        <a:lstStyle/>
        <a:p>
          <a:endParaRPr lang="en-GB"/>
        </a:p>
      </dgm:t>
    </dgm:pt>
    <dgm:pt modelId="{8BB68C08-9F34-AA4C-B8F0-99EC07BC5AEB}" type="pres">
      <dgm:prSet presAssocID="{EF3D8493-6D8C-F54C-BEDB-72AFB4C77B45}" presName="diagram" presStyleCnt="0">
        <dgm:presLayoutVars>
          <dgm:chMax val="1"/>
          <dgm:dir/>
          <dgm:animLvl val="ctr"/>
          <dgm:resizeHandles val="exact"/>
        </dgm:presLayoutVars>
      </dgm:prSet>
      <dgm:spPr/>
    </dgm:pt>
    <dgm:pt modelId="{2EF4D533-E637-9244-BE5F-C00C7A178A58}" type="pres">
      <dgm:prSet presAssocID="{EF3D8493-6D8C-F54C-BEDB-72AFB4C77B45}" presName="matrix" presStyleCnt="0"/>
      <dgm:spPr/>
    </dgm:pt>
    <dgm:pt modelId="{94E6745C-C632-3F4A-8798-19517660BD2A}" type="pres">
      <dgm:prSet presAssocID="{EF3D8493-6D8C-F54C-BEDB-72AFB4C77B45}" presName="tile1" presStyleLbl="node1" presStyleIdx="0" presStyleCnt="4"/>
      <dgm:spPr/>
    </dgm:pt>
    <dgm:pt modelId="{F116F6F1-0BA2-5042-967B-F02F4FD46F76}" type="pres">
      <dgm:prSet presAssocID="{EF3D8493-6D8C-F54C-BEDB-72AFB4C77B45}" presName="tile1text" presStyleLbl="node1" presStyleIdx="0" presStyleCnt="4">
        <dgm:presLayoutVars>
          <dgm:chMax val="0"/>
          <dgm:chPref val="0"/>
          <dgm:bulletEnabled val="1"/>
        </dgm:presLayoutVars>
      </dgm:prSet>
      <dgm:spPr/>
    </dgm:pt>
    <dgm:pt modelId="{CC8BEACF-4919-3046-A1F8-E96BD0D4441B}" type="pres">
      <dgm:prSet presAssocID="{EF3D8493-6D8C-F54C-BEDB-72AFB4C77B45}" presName="tile2" presStyleLbl="node1" presStyleIdx="1" presStyleCnt="4"/>
      <dgm:spPr/>
    </dgm:pt>
    <dgm:pt modelId="{64CBC55E-ED7B-BB44-A231-81A414B64B8A}" type="pres">
      <dgm:prSet presAssocID="{EF3D8493-6D8C-F54C-BEDB-72AFB4C77B45}" presName="tile2text" presStyleLbl="node1" presStyleIdx="1" presStyleCnt="4">
        <dgm:presLayoutVars>
          <dgm:chMax val="0"/>
          <dgm:chPref val="0"/>
          <dgm:bulletEnabled val="1"/>
        </dgm:presLayoutVars>
      </dgm:prSet>
      <dgm:spPr/>
    </dgm:pt>
    <dgm:pt modelId="{7E5CDA61-DC0E-CA4A-BF9D-3A1B1063790E}" type="pres">
      <dgm:prSet presAssocID="{EF3D8493-6D8C-F54C-BEDB-72AFB4C77B45}" presName="tile3" presStyleLbl="node1" presStyleIdx="2" presStyleCnt="4"/>
      <dgm:spPr/>
    </dgm:pt>
    <dgm:pt modelId="{16367987-E7B5-D146-8CD8-3BE978B28FA2}" type="pres">
      <dgm:prSet presAssocID="{EF3D8493-6D8C-F54C-BEDB-72AFB4C77B45}" presName="tile3text" presStyleLbl="node1" presStyleIdx="2" presStyleCnt="4">
        <dgm:presLayoutVars>
          <dgm:chMax val="0"/>
          <dgm:chPref val="0"/>
          <dgm:bulletEnabled val="1"/>
        </dgm:presLayoutVars>
      </dgm:prSet>
      <dgm:spPr/>
    </dgm:pt>
    <dgm:pt modelId="{00884524-691E-7545-9B28-258086706063}" type="pres">
      <dgm:prSet presAssocID="{EF3D8493-6D8C-F54C-BEDB-72AFB4C77B45}" presName="tile4" presStyleLbl="node1" presStyleIdx="3" presStyleCnt="4"/>
      <dgm:spPr/>
    </dgm:pt>
    <dgm:pt modelId="{540CB927-D0B6-A949-B520-5953EC442F84}" type="pres">
      <dgm:prSet presAssocID="{EF3D8493-6D8C-F54C-BEDB-72AFB4C77B45}" presName="tile4text" presStyleLbl="node1" presStyleIdx="3" presStyleCnt="4">
        <dgm:presLayoutVars>
          <dgm:chMax val="0"/>
          <dgm:chPref val="0"/>
          <dgm:bulletEnabled val="1"/>
        </dgm:presLayoutVars>
      </dgm:prSet>
      <dgm:spPr/>
    </dgm:pt>
    <dgm:pt modelId="{3310CF39-C81A-D74C-870F-F088FE2D4B97}" type="pres">
      <dgm:prSet presAssocID="{EF3D8493-6D8C-F54C-BEDB-72AFB4C77B45}" presName="centerTile" presStyleLbl="fgShp" presStyleIdx="0" presStyleCnt="1" custScaleX="125255" custScaleY="138131">
        <dgm:presLayoutVars>
          <dgm:chMax val="0"/>
          <dgm:chPref val="0"/>
        </dgm:presLayoutVars>
      </dgm:prSet>
      <dgm:spPr/>
    </dgm:pt>
  </dgm:ptLst>
  <dgm:cxnLst>
    <dgm:cxn modelId="{198E0316-4D15-BB41-9A34-DF96725E1FAA}" srcId="{6F60D65A-8E61-634E-9C22-B1B89509AB37}" destId="{0195074D-0942-8741-B49B-76F3A4945B8F}" srcOrd="0" destOrd="0" parTransId="{96371A55-801E-C14D-A2D7-9A9188E22B0F}" sibTransId="{D2115F3B-C9DA-D542-8078-4B0CD36D7550}"/>
    <dgm:cxn modelId="{6AE0BC3A-BE2B-CC41-99AC-E8DDD3FAD41C}" type="presOf" srcId="{0195074D-0942-8741-B49B-76F3A4945B8F}" destId="{F116F6F1-0BA2-5042-967B-F02F4FD46F76}" srcOrd="1" destOrd="0" presId="urn:microsoft.com/office/officeart/2005/8/layout/matrix1"/>
    <dgm:cxn modelId="{17FA2C43-17B9-294F-BA1E-78E3EDFF0A4C}" type="presOf" srcId="{C02A099B-6D64-8A4E-B646-C62528B69B28}" destId="{CC8BEACF-4919-3046-A1F8-E96BD0D4441B}" srcOrd="0" destOrd="0" presId="urn:microsoft.com/office/officeart/2005/8/layout/matrix1"/>
    <dgm:cxn modelId="{F6208C5B-DCA2-7B43-B41D-4F125EE1A6E2}" type="presOf" srcId="{EF3D8493-6D8C-F54C-BEDB-72AFB4C77B45}" destId="{8BB68C08-9F34-AA4C-B8F0-99EC07BC5AEB}" srcOrd="0" destOrd="0" presId="urn:microsoft.com/office/officeart/2005/8/layout/matrix1"/>
    <dgm:cxn modelId="{41E48F6E-AD51-BD4E-8678-B610D36AEED1}" type="presOf" srcId="{6F60D65A-8E61-634E-9C22-B1B89509AB37}" destId="{3310CF39-C81A-D74C-870F-F088FE2D4B97}" srcOrd="0" destOrd="0" presId="urn:microsoft.com/office/officeart/2005/8/layout/matrix1"/>
    <dgm:cxn modelId="{A09E1C87-B559-7C4B-92BA-47A28DDA2ECD}" type="presOf" srcId="{07EE100F-06C3-F14D-B059-668E16C30EDA}" destId="{540CB927-D0B6-A949-B520-5953EC442F84}" srcOrd="1" destOrd="0" presId="urn:microsoft.com/office/officeart/2005/8/layout/matrix1"/>
    <dgm:cxn modelId="{13757398-7726-C64C-BB40-B0F20D8AA6EC}" srcId="{6F60D65A-8E61-634E-9C22-B1B89509AB37}" destId="{07EE100F-06C3-F14D-B059-668E16C30EDA}" srcOrd="3" destOrd="0" parTransId="{A7B45A1D-A09B-A742-AFD8-0D86E40F07DD}" sibTransId="{2961C6CD-717D-8B4E-BADF-0F14816BB527}"/>
    <dgm:cxn modelId="{47BC2F9B-AEC8-3E4B-8285-854F457FE32C}" srcId="{6F60D65A-8E61-634E-9C22-B1B89509AB37}" destId="{27E87D94-F8D1-6345-96E0-955484E156D7}" srcOrd="2" destOrd="0" parTransId="{40596B98-A19F-7F45-A45B-E0CD90D73BE3}" sibTransId="{FF69CCBE-DE6D-9549-B91A-E5193618614C}"/>
    <dgm:cxn modelId="{71841BB0-D2EF-EC42-B063-A80913252988}" type="presOf" srcId="{0195074D-0942-8741-B49B-76F3A4945B8F}" destId="{94E6745C-C632-3F4A-8798-19517660BD2A}" srcOrd="0" destOrd="0" presId="urn:microsoft.com/office/officeart/2005/8/layout/matrix1"/>
    <dgm:cxn modelId="{39370AD0-3260-D345-8583-3D59902A4754}" type="presOf" srcId="{07EE100F-06C3-F14D-B059-668E16C30EDA}" destId="{00884524-691E-7545-9B28-258086706063}" srcOrd="0" destOrd="0" presId="urn:microsoft.com/office/officeart/2005/8/layout/matrix1"/>
    <dgm:cxn modelId="{8F8BF8D6-517D-B84F-8254-88C1CE217286}" type="presOf" srcId="{27E87D94-F8D1-6345-96E0-955484E156D7}" destId="{16367987-E7B5-D146-8CD8-3BE978B28FA2}" srcOrd="1" destOrd="0" presId="urn:microsoft.com/office/officeart/2005/8/layout/matrix1"/>
    <dgm:cxn modelId="{CD2178D7-950B-844D-8C88-83BE395C6FBC}" type="presOf" srcId="{C02A099B-6D64-8A4E-B646-C62528B69B28}" destId="{64CBC55E-ED7B-BB44-A231-81A414B64B8A}" srcOrd="1" destOrd="0" presId="urn:microsoft.com/office/officeart/2005/8/layout/matrix1"/>
    <dgm:cxn modelId="{A23CABDC-B9D6-3B44-9D50-856F88AE304C}" type="presOf" srcId="{27E87D94-F8D1-6345-96E0-955484E156D7}" destId="{7E5CDA61-DC0E-CA4A-BF9D-3A1B1063790E}" srcOrd="0" destOrd="0" presId="urn:microsoft.com/office/officeart/2005/8/layout/matrix1"/>
    <dgm:cxn modelId="{18E8A9E2-1F21-A248-8EFA-448B8D278E1D}" srcId="{6F60D65A-8E61-634E-9C22-B1B89509AB37}" destId="{C02A099B-6D64-8A4E-B646-C62528B69B28}" srcOrd="1" destOrd="0" parTransId="{396F8169-1DFB-F64F-8233-3A17E9E59D9A}" sibTransId="{586F6347-29CF-624A-9495-7CA555AAE541}"/>
    <dgm:cxn modelId="{2CA51AF2-7C17-3842-9A4F-75BB767D4D1F}" srcId="{EF3D8493-6D8C-F54C-BEDB-72AFB4C77B45}" destId="{6F60D65A-8E61-634E-9C22-B1B89509AB37}" srcOrd="0" destOrd="0" parTransId="{F11F4DD6-0418-4B44-8DE0-6CE6EF52EA12}" sibTransId="{32A4328C-707F-EF4B-9643-6D0D430981C0}"/>
    <dgm:cxn modelId="{09C63F3E-EDD5-6A4C-A653-715EA7E77BD5}" type="presParOf" srcId="{8BB68C08-9F34-AA4C-B8F0-99EC07BC5AEB}" destId="{2EF4D533-E637-9244-BE5F-C00C7A178A58}" srcOrd="0" destOrd="0" presId="urn:microsoft.com/office/officeart/2005/8/layout/matrix1"/>
    <dgm:cxn modelId="{B135FEBA-3EA4-1645-A0BB-7FB43F937C68}" type="presParOf" srcId="{2EF4D533-E637-9244-BE5F-C00C7A178A58}" destId="{94E6745C-C632-3F4A-8798-19517660BD2A}" srcOrd="0" destOrd="0" presId="urn:microsoft.com/office/officeart/2005/8/layout/matrix1"/>
    <dgm:cxn modelId="{2153321A-ABE1-8342-A7B8-55E7A468385C}" type="presParOf" srcId="{2EF4D533-E637-9244-BE5F-C00C7A178A58}" destId="{F116F6F1-0BA2-5042-967B-F02F4FD46F76}" srcOrd="1" destOrd="0" presId="urn:microsoft.com/office/officeart/2005/8/layout/matrix1"/>
    <dgm:cxn modelId="{55F3DE0E-3B48-2C47-B942-1043A12B76A6}" type="presParOf" srcId="{2EF4D533-E637-9244-BE5F-C00C7A178A58}" destId="{CC8BEACF-4919-3046-A1F8-E96BD0D4441B}" srcOrd="2" destOrd="0" presId="urn:microsoft.com/office/officeart/2005/8/layout/matrix1"/>
    <dgm:cxn modelId="{9CB9FA6A-0A5E-D949-87E8-E751B140DF4F}" type="presParOf" srcId="{2EF4D533-E637-9244-BE5F-C00C7A178A58}" destId="{64CBC55E-ED7B-BB44-A231-81A414B64B8A}" srcOrd="3" destOrd="0" presId="urn:microsoft.com/office/officeart/2005/8/layout/matrix1"/>
    <dgm:cxn modelId="{502805B8-329F-7E48-99E9-B0C3D506F954}" type="presParOf" srcId="{2EF4D533-E637-9244-BE5F-C00C7A178A58}" destId="{7E5CDA61-DC0E-CA4A-BF9D-3A1B1063790E}" srcOrd="4" destOrd="0" presId="urn:microsoft.com/office/officeart/2005/8/layout/matrix1"/>
    <dgm:cxn modelId="{65ECBAAD-32B0-AC40-B3C0-F1B7E6746B55}" type="presParOf" srcId="{2EF4D533-E637-9244-BE5F-C00C7A178A58}" destId="{16367987-E7B5-D146-8CD8-3BE978B28FA2}" srcOrd="5" destOrd="0" presId="urn:microsoft.com/office/officeart/2005/8/layout/matrix1"/>
    <dgm:cxn modelId="{7DCFF4A9-5FCB-154D-9637-81188B80A35B}" type="presParOf" srcId="{2EF4D533-E637-9244-BE5F-C00C7A178A58}" destId="{00884524-691E-7545-9B28-258086706063}" srcOrd="6" destOrd="0" presId="urn:microsoft.com/office/officeart/2005/8/layout/matrix1"/>
    <dgm:cxn modelId="{C26B792E-6875-6949-9D51-12C79AD07AD6}" type="presParOf" srcId="{2EF4D533-E637-9244-BE5F-C00C7A178A58}" destId="{540CB927-D0B6-A949-B520-5953EC442F84}" srcOrd="7" destOrd="0" presId="urn:microsoft.com/office/officeart/2005/8/layout/matrix1"/>
    <dgm:cxn modelId="{3CDFC72C-423F-AD4E-AF44-37A16562D0AD}" type="presParOf" srcId="{8BB68C08-9F34-AA4C-B8F0-99EC07BC5AEB}" destId="{3310CF39-C81A-D74C-870F-F088FE2D4B97}"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745C-C632-3F4A-8798-19517660BD2A}">
      <dsp:nvSpPr>
        <dsp:cNvPr id="0" name=""/>
        <dsp:cNvSpPr/>
      </dsp:nvSpPr>
      <dsp:spPr>
        <a:xfrm rot="16200000">
          <a:off x="1541065" y="-1541065"/>
          <a:ext cx="2175669" cy="5257800"/>
        </a:xfrm>
        <a:prstGeom prst="round1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GB" sz="4500" kern="1200" dirty="0"/>
            <a:t>Data Management</a:t>
          </a:r>
        </a:p>
      </dsp:txBody>
      <dsp:txXfrm rot="5400000">
        <a:off x="0" y="0"/>
        <a:ext cx="5257800" cy="1631751"/>
      </dsp:txXfrm>
    </dsp:sp>
    <dsp:sp modelId="{CC8BEACF-4919-3046-A1F8-E96BD0D4441B}">
      <dsp:nvSpPr>
        <dsp:cNvPr id="0" name=""/>
        <dsp:cNvSpPr/>
      </dsp:nvSpPr>
      <dsp:spPr>
        <a:xfrm>
          <a:off x="5257800" y="0"/>
          <a:ext cx="5257800" cy="2175669"/>
        </a:xfrm>
        <a:prstGeom prst="round1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GB" sz="4500" kern="1200" dirty="0"/>
            <a:t>Configuration</a:t>
          </a:r>
        </a:p>
      </dsp:txBody>
      <dsp:txXfrm>
        <a:off x="5257800" y="0"/>
        <a:ext cx="5257800" cy="1631751"/>
      </dsp:txXfrm>
    </dsp:sp>
    <dsp:sp modelId="{7E5CDA61-DC0E-CA4A-BF9D-3A1B1063790E}">
      <dsp:nvSpPr>
        <dsp:cNvPr id="0" name=""/>
        <dsp:cNvSpPr/>
      </dsp:nvSpPr>
      <dsp:spPr>
        <a:xfrm rot="10800000">
          <a:off x="0" y="2175669"/>
          <a:ext cx="5257800" cy="2175669"/>
        </a:xfrm>
        <a:prstGeom prst="round1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GB" sz="4500" kern="1200" dirty="0"/>
            <a:t>Different expertise</a:t>
          </a:r>
        </a:p>
      </dsp:txBody>
      <dsp:txXfrm rot="10800000">
        <a:off x="0" y="2719586"/>
        <a:ext cx="5257800" cy="1631751"/>
      </dsp:txXfrm>
    </dsp:sp>
    <dsp:sp modelId="{00884524-691E-7545-9B28-258086706063}">
      <dsp:nvSpPr>
        <dsp:cNvPr id="0" name=""/>
        <dsp:cNvSpPr/>
      </dsp:nvSpPr>
      <dsp:spPr>
        <a:xfrm rot="5400000">
          <a:off x="6798865" y="634603"/>
          <a:ext cx="2175669" cy="5257800"/>
        </a:xfrm>
        <a:prstGeom prst="round1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en-GB" sz="4500" kern="1200" dirty="0"/>
            <a:t>Model Governance</a:t>
          </a:r>
        </a:p>
      </dsp:txBody>
      <dsp:txXfrm rot="-5400000">
        <a:off x="5257800" y="2719586"/>
        <a:ext cx="5257800" cy="1631751"/>
      </dsp:txXfrm>
    </dsp:sp>
    <dsp:sp modelId="{3310CF39-C81A-D74C-870F-F088FE2D4B97}">
      <dsp:nvSpPr>
        <dsp:cNvPr id="0" name=""/>
        <dsp:cNvSpPr/>
      </dsp:nvSpPr>
      <dsp:spPr>
        <a:xfrm>
          <a:off x="3282102" y="1424350"/>
          <a:ext cx="3951394" cy="1502636"/>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GB" sz="4500" kern="1200" dirty="0">
              <a:solidFill>
                <a:schemeClr val="bg1"/>
              </a:solidFill>
            </a:rPr>
            <a:t>Entanglement</a:t>
          </a:r>
        </a:p>
      </dsp:txBody>
      <dsp:txXfrm>
        <a:off x="3355455" y="1497703"/>
        <a:ext cx="3804688" cy="135593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B8D8D-7205-46A4-9A79-03FB6A99731C}" type="datetimeFigureOut">
              <a:rPr lang="en-GB" smtClean="0"/>
              <a:t>24/08/2021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A6767-E9CF-4EAA-A376-CD3042560A0D}" type="slidenum">
              <a:rPr lang="en-GB" smtClean="0"/>
              <a:t>‹#›</a:t>
            </a:fld>
            <a:endParaRPr lang="en-GB"/>
          </a:p>
        </p:txBody>
      </p:sp>
    </p:spTree>
    <p:extLst>
      <p:ext uri="{BB962C8B-B14F-4D97-AF65-F5344CB8AC3E}">
        <p14:creationId xmlns:p14="http://schemas.microsoft.com/office/powerpoint/2010/main" val="341976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fourth module of the AI4Business course on deploying AI solutions. Today we will lift AI from the data scientist’s playground by putting AI into production environments where it can actually start producing real business value.</a:t>
            </a:r>
          </a:p>
        </p:txBody>
      </p:sp>
      <p:sp>
        <p:nvSpPr>
          <p:cNvPr id="4" name="Slide Number Placeholder 3"/>
          <p:cNvSpPr>
            <a:spLocks noGrp="1"/>
          </p:cNvSpPr>
          <p:nvPr>
            <p:ph type="sldNum" sz="quarter" idx="5"/>
          </p:nvPr>
        </p:nvSpPr>
        <p:spPr/>
        <p:txBody>
          <a:bodyPr/>
          <a:lstStyle/>
          <a:p>
            <a:fld id="{B29A6767-E9CF-4EAA-A376-CD3042560A0D}" type="slidenum">
              <a:rPr lang="en-GB" smtClean="0"/>
              <a:t>1</a:t>
            </a:fld>
            <a:endParaRPr lang="en-GB"/>
          </a:p>
        </p:txBody>
      </p:sp>
    </p:spTree>
    <p:extLst>
      <p:ext uri="{BB962C8B-B14F-4D97-AF65-F5344CB8AC3E}">
        <p14:creationId xmlns:p14="http://schemas.microsoft.com/office/powerpoint/2010/main" val="301142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it takes to go from a proof of concept (or </a:t>
            </a:r>
            <a:r>
              <a:rPr lang="en-US" dirty="0" err="1"/>
              <a:t>PoC</a:t>
            </a:r>
            <a:r>
              <a:rPr lang="en-US" dirty="0"/>
              <a:t>) to an actual production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15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Andrew Ng is a </a:t>
            </a:r>
            <a:r>
              <a:rPr lang="en-US" dirty="0"/>
              <a:t>Stanford Professor and founder of deeplearning.ai and a big name in the AI world. </a:t>
            </a:r>
            <a:r>
              <a:rPr lang="en-GB" dirty="0"/>
              <a:t>This quote from</a:t>
            </a:r>
            <a:r>
              <a:rPr lang="en-US" dirty="0"/>
              <a:t> him</a:t>
            </a:r>
            <a:r>
              <a:rPr lang="en-GB" dirty="0"/>
              <a:t> summarizes what we typically focus on in machine learning and what we tend to overlook.</a:t>
            </a:r>
          </a:p>
        </p:txBody>
      </p:sp>
      <p:sp>
        <p:nvSpPr>
          <p:cNvPr id="4" name="Slide Number Placeholder 3"/>
          <p:cNvSpPr>
            <a:spLocks noGrp="1"/>
          </p:cNvSpPr>
          <p:nvPr>
            <p:ph type="sldNum" sz="quarter" idx="5"/>
          </p:nvPr>
        </p:nvSpPr>
        <p:spPr/>
        <p:txBody>
          <a:bodyPr/>
          <a:lstStyle/>
          <a:p>
            <a:fld id="{B29A6767-E9CF-4EAA-A376-CD3042560A0D}" type="slidenum">
              <a:rPr lang="en-GB" smtClean="0"/>
              <a:t>11</a:t>
            </a:fld>
            <a:endParaRPr lang="en-GB"/>
          </a:p>
        </p:txBody>
      </p:sp>
    </p:spTree>
    <p:extLst>
      <p:ext uri="{BB962C8B-B14F-4D97-AF65-F5344CB8AC3E}">
        <p14:creationId xmlns:p14="http://schemas.microsoft.com/office/powerpoint/2010/main" val="1723917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think about AI or Machine Learning, we tend to focus only on the model. This is the part of the solution that allows us to generate predictions plus the code that helps us generate their outcomes. This is also the part that is more easily recognizable, not only by the data scientist but also by the business. That is because the model is at the core of the functionality and one can easily explain it without having to think about all the operational hazards that are needed to actually make a model available in a production environment. In other words, the Machine Learning code is just a tiny fraction of the end-to-end solution.</a:t>
            </a:r>
          </a:p>
          <a:p>
            <a:endParaRPr lang="en-US" dirty="0"/>
          </a:p>
          <a:p>
            <a:r>
              <a:rPr lang="en-GB" dirty="0"/>
              <a:t>In a </a:t>
            </a:r>
            <a:r>
              <a:rPr lang="en-GB" dirty="0" err="1"/>
              <a:t>PoC</a:t>
            </a:r>
            <a:r>
              <a:rPr lang="en-GB" dirty="0"/>
              <a:t> one would probably only need this part (the ML code) to be able to show some results. But when it comes to production, the picture becomes way larger. Many new elements start to pop up. </a:t>
            </a:r>
            <a:endParaRPr lang="en-US" dirty="0"/>
          </a:p>
          <a:p>
            <a:endParaRPr lang="en-US" dirty="0"/>
          </a:p>
          <a:p>
            <a:r>
              <a:rPr lang="en-GB" dirty="0"/>
              <a:t>Data collection and verification become part of the process for example. </a:t>
            </a:r>
            <a:endParaRPr lang="en-US" dirty="0"/>
          </a:p>
          <a:p>
            <a:endParaRPr lang="en-US" dirty="0"/>
          </a:p>
          <a:p>
            <a:r>
              <a:rPr lang="en-GB" dirty="0"/>
              <a:t>But it is not only about the data. There is a lot of configuration overhead involved as </a:t>
            </a:r>
            <a:r>
              <a:rPr lang="en-US" dirty="0"/>
              <a:t>well as the</a:t>
            </a:r>
            <a:r>
              <a:rPr lang="en-GB" dirty="0"/>
              <a:t> burdens of having a fully automated solution.</a:t>
            </a:r>
            <a:endParaRPr lang="en-US" dirty="0"/>
          </a:p>
          <a:p>
            <a:endParaRPr lang="en-US" dirty="0"/>
          </a:p>
          <a:p>
            <a:r>
              <a:rPr lang="en-GB" dirty="0"/>
              <a:t> Furthermore, things like monitoring of both the model and resources become a part of the picture. </a:t>
            </a:r>
            <a:endParaRPr lang="en-US" dirty="0"/>
          </a:p>
          <a:p>
            <a:endParaRPr lang="en-US" dirty="0"/>
          </a:p>
          <a:p>
            <a:r>
              <a:rPr lang="en-GB" dirty="0"/>
              <a:t>In short, ML solutions are large and complex, and the code that implements the core of the ML functionality is just a small part of the puzzle. This raises many challenges towards deployment, especially because most AI experts or Data Scientist design their solutions as a </a:t>
            </a:r>
            <a:r>
              <a:rPr lang="en-GB" dirty="0" err="1"/>
              <a:t>PoC</a:t>
            </a:r>
            <a:r>
              <a:rPr lang="en-GB" dirty="0"/>
              <a:t>, often neglecting the complexities of real world production environments.</a:t>
            </a:r>
          </a:p>
        </p:txBody>
      </p:sp>
      <p:sp>
        <p:nvSpPr>
          <p:cNvPr id="4" name="Slide Number Placeholder 3"/>
          <p:cNvSpPr>
            <a:spLocks noGrp="1"/>
          </p:cNvSpPr>
          <p:nvPr>
            <p:ph type="sldNum" sz="quarter" idx="5"/>
          </p:nvPr>
        </p:nvSpPr>
        <p:spPr/>
        <p:txBody>
          <a:bodyPr/>
          <a:lstStyle/>
          <a:p>
            <a:fld id="{B29A6767-E9CF-4EAA-A376-CD3042560A0D}" type="slidenum">
              <a:rPr lang="en-GB" smtClean="0"/>
              <a:t>12</a:t>
            </a:fld>
            <a:endParaRPr lang="en-GB"/>
          </a:p>
        </p:txBody>
      </p:sp>
    </p:spTree>
    <p:extLst>
      <p:ext uri="{BB962C8B-B14F-4D97-AF65-F5344CB8AC3E}">
        <p14:creationId xmlns:p14="http://schemas.microsoft.com/office/powerpoint/2010/main" val="2920154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about the basic workflow or lifecycle of any ML application, we could easily identify 3 large building blocks. Namely Data preparation (or more generally data management), experimentation (or model building) and production (or deployment of solutions).</a:t>
            </a:r>
          </a:p>
          <a:p>
            <a:r>
              <a:rPr lang="en-US" dirty="0"/>
              <a:t>Data management concerns everything related to the processing and governance of the data required by the models.</a:t>
            </a:r>
          </a:p>
          <a:p>
            <a:pPr marL="171450" indent="-171450">
              <a:buFontTx/>
              <a:buChar char="-"/>
            </a:pPr>
            <a:r>
              <a:rPr lang="en-US" dirty="0"/>
              <a:t>In ML solutions these are usually large data sets.</a:t>
            </a:r>
          </a:p>
          <a:p>
            <a:pPr marL="171450" indent="-171450">
              <a:buFontTx/>
              <a:buChar char="-"/>
            </a:pPr>
            <a:r>
              <a:rPr lang="en-US" dirty="0"/>
              <a:t>And in order to generate trustable results these data should be of relatively high quality, otherwise it is just garbage in garbage out.</a:t>
            </a:r>
          </a:p>
          <a:p>
            <a:pPr marL="171450" indent="-171450">
              <a:buFontTx/>
              <a:buChar char="-"/>
            </a:pPr>
            <a:r>
              <a:rPr lang="en-US" dirty="0"/>
              <a:t>Data should also be compliant with current legislation (for example GDPR). Different data might have different levels of sensitivity and it is not always possible to use it as is or even at all. You need to keep this in mind when building ML systems.</a:t>
            </a:r>
          </a:p>
          <a:p>
            <a:pPr marL="171450" indent="-171450">
              <a:buFontTx/>
              <a:buChar char="-"/>
            </a:pPr>
            <a:r>
              <a:rPr lang="en-US" dirty="0"/>
              <a:t>Data should also be tracked and versioned, since we need to be able to always reproduce our results. Not being able to reproduce past results highly erodes the confidence in your AI solutions.</a:t>
            </a:r>
          </a:p>
          <a:p>
            <a:pPr marL="0" indent="0">
              <a:buFontTx/>
              <a:buNone/>
            </a:pPr>
            <a:r>
              <a:rPr lang="en-US" dirty="0"/>
              <a:t>Experimentation is that second stage when it comes to building ML systems. We iteratively build models based on business requirements and specifications.</a:t>
            </a:r>
          </a:p>
          <a:p>
            <a:pPr marL="171450" indent="-171450">
              <a:buFontTx/>
              <a:buChar char="-"/>
            </a:pPr>
            <a:r>
              <a:rPr lang="en-US" dirty="0"/>
              <a:t>The iterative component of the workflow is very important as it allows us to systematically improve the quality of the solution.</a:t>
            </a:r>
          </a:p>
          <a:p>
            <a:pPr marL="171450" indent="-171450">
              <a:buFontTx/>
              <a:buChar char="-"/>
            </a:pPr>
            <a:r>
              <a:rPr lang="en-US" dirty="0"/>
              <a:t>It is for this very reason that these experiments should be tracked, as we want to know the reasons of the improvements as well as being able to roll back to previous versions if needed.</a:t>
            </a:r>
          </a:p>
          <a:p>
            <a:pPr marL="171450" indent="-171450">
              <a:buFontTx/>
              <a:buChar char="-"/>
            </a:pPr>
            <a:r>
              <a:rPr lang="en-US" dirty="0"/>
              <a:t>Also the retraining of models should be easy to achieve, which is only possible if we keep in mind that results must be reproducible.</a:t>
            </a:r>
          </a:p>
          <a:p>
            <a:pPr marL="171450" indent="-171450">
              <a:buFontTx/>
              <a:buChar char="-"/>
            </a:pPr>
            <a:r>
              <a:rPr lang="en-US" dirty="0"/>
              <a:t>One thing to keep in mind is that building adequate ML solutions requires proper infrastructure, sometimes this means software, but other times this is about processing power or even just simply well-defined processes.</a:t>
            </a:r>
          </a:p>
          <a:p>
            <a:pPr marL="0" indent="0">
              <a:buFontTx/>
              <a:buNone/>
            </a:pPr>
            <a:r>
              <a:rPr lang="en-US" dirty="0"/>
              <a:t>Production is the last part of the workflow in an ML project’s lifecycle. Moving to production entails how do we bring everything together in order to:</a:t>
            </a:r>
          </a:p>
          <a:p>
            <a:pPr marL="171450" indent="-171450">
              <a:buFontTx/>
              <a:buChar char="-"/>
            </a:pPr>
            <a:r>
              <a:rPr lang="en-US" dirty="0"/>
              <a:t>Generate systematic predictions either offline (batch) or online (real-time).</a:t>
            </a:r>
          </a:p>
          <a:p>
            <a:pPr marL="171450" indent="-171450">
              <a:buFontTx/>
              <a:buChar char="-"/>
            </a:pPr>
            <a:r>
              <a:rPr lang="en-US" dirty="0"/>
              <a:t>Track the performance of those predictions across time and make sure it is not deteriorating. Also to act accordingly in case performance is degrading over time.</a:t>
            </a:r>
          </a:p>
          <a:p>
            <a:pPr marL="171450" indent="-171450">
              <a:buFontTx/>
              <a:buChar char="-"/>
            </a:pPr>
            <a:r>
              <a:rPr lang="en-US" dirty="0"/>
              <a:t>For this we need to follow some engineering best practices (specially DevOps) which are not so straight forward in the case of ML systems.</a:t>
            </a:r>
          </a:p>
          <a:p>
            <a:pPr marL="0" indent="0">
              <a:buFontTx/>
              <a:buNone/>
            </a:pPr>
            <a:r>
              <a:rPr lang="en-US" dirty="0"/>
              <a:t>This part will focus on this last point and shed some light on why it is so difficult to move ML solutions from </a:t>
            </a:r>
            <a:r>
              <a:rPr lang="en-US" dirty="0" err="1"/>
              <a:t>PoC</a:t>
            </a:r>
            <a:r>
              <a:rPr lang="en-US" dirty="0"/>
              <a:t> to production environments.</a:t>
            </a:r>
          </a:p>
          <a:p>
            <a:pPr marL="0" indent="0">
              <a:buFontTx/>
              <a:buNone/>
            </a:pP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13</a:t>
            </a:fld>
            <a:endParaRPr lang="en-GB"/>
          </a:p>
        </p:txBody>
      </p:sp>
    </p:spTree>
    <p:extLst>
      <p:ext uri="{BB962C8B-B14F-4D97-AF65-F5344CB8AC3E}">
        <p14:creationId xmlns:p14="http://schemas.microsoft.com/office/powerpoint/2010/main" val="402342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main issues challenging the adoption of AI is how difficult it is to move from a proof of concept to a real production environment. You might be surprised that, according to VentureBeat, only roughly 1 out of 10 machine learning models ever makes it into production. Which means that only 10%  of the efforts produced by Data Scientist ever translate into real business value. The main reason for this disproportionated rate of failure is that the set up of the organization is not right to perform advance analytics properly. Some examples of bad set-ups are the following:</a:t>
            </a:r>
          </a:p>
          <a:p>
            <a:pPr marL="171450" indent="-171450">
              <a:buFontTx/>
              <a:buChar char="-"/>
            </a:pPr>
            <a:r>
              <a:rPr lang="en-GB" dirty="0"/>
              <a:t>The infrastructure is not up to par with the requirements of the analytical problem that needs to be solved.</a:t>
            </a:r>
          </a:p>
          <a:p>
            <a:pPr marL="171450" indent="-171450">
              <a:buFontTx/>
              <a:buChar char="-"/>
            </a:pPr>
            <a:r>
              <a:rPr lang="en-GB" dirty="0"/>
              <a:t>There is a disconnect between the parties involved, meaning that all the business, IT, Data Science and other operational efforts are not well orchestrated.</a:t>
            </a:r>
          </a:p>
          <a:p>
            <a:pPr marL="171450" indent="-171450">
              <a:buFontTx/>
              <a:buChar char="-"/>
            </a:pPr>
            <a:r>
              <a:rPr lang="en-GB" dirty="0"/>
              <a:t>There is poor data management in place (for example when it is difficult to access relevant data or data governance is not there).</a:t>
            </a:r>
          </a:p>
          <a:p>
            <a:pPr marL="171450" indent="-171450">
              <a:buFontTx/>
              <a:buChar char="-"/>
            </a:pPr>
            <a:r>
              <a:rPr lang="en-GB" dirty="0"/>
              <a:t>But in many cases the main problem is that the business does not understand what exactly is required for a data science team to succeed, as leadership is more than just allocating budget.</a:t>
            </a:r>
          </a:p>
          <a:p>
            <a:pPr marL="0" indent="0">
              <a:buFontTx/>
              <a:buNone/>
            </a:pPr>
            <a:r>
              <a:rPr lang="en-GB" dirty="0"/>
              <a:t>However it is not only about the set up, Machine learning comes its own set of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Scaling Machine learning systems is not straight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There is a lot of duplication coming from the disconnect between data science and operational teams, which in term translates into wasting valuable resources.</a:t>
            </a:r>
          </a:p>
          <a:p>
            <a:pPr marL="171450" indent="-171450">
              <a:buFontTx/>
              <a:buChar char="-"/>
            </a:pPr>
            <a:r>
              <a:rPr lang="en-GB" dirty="0"/>
              <a:t>Also, management is not always on board with analytical solutions. There is always resistance to change, because things have been done the same way for a long time.</a:t>
            </a:r>
          </a:p>
          <a:p>
            <a:pPr marL="171450" indent="-171450">
              <a:buFontTx/>
              <a:buChar char="-"/>
            </a:pPr>
            <a:r>
              <a:rPr lang="en-GB" dirty="0"/>
              <a:t>Another issue is the lack of reproducibility, as many data scientist are often not familiarized with good engineering principles.</a:t>
            </a:r>
          </a:p>
          <a:p>
            <a:pPr marL="171450" indent="-171450">
              <a:buFontTx/>
              <a:buChar char="-"/>
            </a:pPr>
            <a:r>
              <a:rPr lang="en-GB" dirty="0"/>
              <a:t>And finally, good support across all of the technologies within an organizations is not always a given, with Machine Learning pipelines often interacting with a wide variety of frameworks and software.</a:t>
            </a:r>
          </a:p>
        </p:txBody>
      </p:sp>
      <p:sp>
        <p:nvSpPr>
          <p:cNvPr id="4" name="Slide Number Placeholder 3"/>
          <p:cNvSpPr>
            <a:spLocks noGrp="1"/>
          </p:cNvSpPr>
          <p:nvPr>
            <p:ph type="sldNum" sz="quarter" idx="5"/>
          </p:nvPr>
        </p:nvSpPr>
        <p:spPr/>
        <p:txBody>
          <a:bodyPr/>
          <a:lstStyle/>
          <a:p>
            <a:fld id="{B29A6767-E9CF-4EAA-A376-CD3042560A0D}" type="slidenum">
              <a:rPr lang="en-GB" smtClean="0"/>
              <a:t>14</a:t>
            </a:fld>
            <a:endParaRPr lang="en-GB"/>
          </a:p>
        </p:txBody>
      </p:sp>
    </p:spTree>
    <p:extLst>
      <p:ext uri="{BB962C8B-B14F-4D97-AF65-F5344CB8AC3E}">
        <p14:creationId xmlns:p14="http://schemas.microsoft.com/office/powerpoint/2010/main" val="361145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not only that many of the models that are developed never makes it to production, but on top of that, the ones that do get there can take a significant amount of time getting there. This is particularly true for those organizations that do not have the adequate infrastructure or even operational process in place. According to a survey by </a:t>
            </a:r>
            <a:r>
              <a:rPr lang="en-GB" dirty="0" err="1"/>
              <a:t>Algorithmia</a:t>
            </a:r>
            <a:r>
              <a:rPr lang="en-GB" dirty="0"/>
              <a:t>, over 63% of data scientists spend more than a quarter of their time deploying ML models. And as much as 27% spend more than half their time on these deployment efforts.</a:t>
            </a:r>
          </a:p>
          <a:p>
            <a:r>
              <a:rPr lang="en-GB" dirty="0"/>
              <a:t>This is particularly worrying, especially when we know that most of the models do not make it to production anyways. With the exception of very particular cases, the data science job description does not references this part of the job either, which in many cases leads to high turnovers on data science teams. Data scientists encounter themselves in this situation where the job they end up with is very different from the one they thought they were applying for, leading to a drop in motivation.</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15</a:t>
            </a:fld>
            <a:endParaRPr lang="en-GB"/>
          </a:p>
        </p:txBody>
      </p:sp>
    </p:spTree>
    <p:extLst>
      <p:ext uri="{BB962C8B-B14F-4D97-AF65-F5344CB8AC3E}">
        <p14:creationId xmlns:p14="http://schemas.microsoft.com/office/powerpoint/2010/main" val="745242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t>
            </a:r>
            <a:r>
              <a:rPr lang="en-US" noProof="0" dirty="0"/>
              <a:t>we have discussed before, building a model has certain steps that need to be flowed through. Most data scientists would at least have a very simple workflow in which a significant portion of the workflow is manual labor.</a:t>
            </a:r>
          </a:p>
          <a:p>
            <a:r>
              <a:rPr lang="en-US" noProof="0" dirty="0"/>
              <a:t>From the picture we can see that probably every step up to the creation of the final model would be a rather manual process, and would go as follows:</a:t>
            </a:r>
          </a:p>
          <a:p>
            <a:r>
              <a:rPr lang="en-US" noProof="0" dirty="0"/>
              <a:t>1- First comes the data. The data scientist will connect to some data repository or database and extract the required data.</a:t>
            </a:r>
          </a:p>
          <a:p>
            <a:r>
              <a:rPr lang="en-US" noProof="0" dirty="0"/>
              <a:t>2- Next the data scientist will analyze the data to make sure it is of good quality and to understand its properties.</a:t>
            </a:r>
          </a:p>
          <a:p>
            <a:r>
              <a:rPr lang="en-US" noProof="0" dirty="0"/>
              <a:t>3- Then follows the data preparation so models can use it. This is the beginning of the iterative experimentation process, as different models might need different transformations of the data or feature engineering processes.</a:t>
            </a:r>
          </a:p>
          <a:p>
            <a:r>
              <a:rPr lang="en-US" noProof="0" dirty="0"/>
              <a:t>4- Once the data is in shape a model will be trained.</a:t>
            </a:r>
          </a:p>
          <a:p>
            <a:r>
              <a:rPr lang="en-US" noProof="0" dirty="0"/>
              <a:t>5- After which the model shall be evaluated and validated. </a:t>
            </a:r>
          </a:p>
          <a:p>
            <a:r>
              <a:rPr lang="en-US" noProof="0" dirty="0"/>
              <a:t>At this point we would either have found a model one is comfortable with and end the experimenting cycle, or go back to either retrain a new model or prepare some data again to train a new model.</a:t>
            </a:r>
          </a:p>
          <a:p>
            <a:r>
              <a:rPr lang="en-US" noProof="0" dirty="0"/>
              <a:t>In most basic operational set ups, this final model is then deployed into production. However, many problems will soon start arising, like lack of reproducibility or auditability, no transparency, impossible to monitor the performance, high downtime for applications when something is not alright with the model. Not including all other difficulties that come with versioning data</a:t>
            </a:r>
            <a:r>
              <a:rPr lang="en-GB" dirty="0"/>
              <a:t> and the propagation of changes. These problems arise because real production environments tend to be rather complex or just not optimally managed.</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16</a:t>
            </a:fld>
            <a:endParaRPr lang="en-GB"/>
          </a:p>
        </p:txBody>
      </p:sp>
    </p:spTree>
    <p:extLst>
      <p:ext uri="{BB962C8B-B14F-4D97-AF65-F5344CB8AC3E}">
        <p14:creationId xmlns:p14="http://schemas.microsoft.com/office/powerpoint/2010/main" val="2173318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can find a bit more realistic view on how and end-to-end workflow of an ML system looks like. There are three pipelines to consider, the data, ML model and software code pipeline. Although this picture is still a simplification of reality, we can observe how much more complex the situation really is. Especially because of the experimental and cyclical nature of ML systems. There are many things that need to be versioned, processes to be established, different kind of performances and feedback across components to be monitored. Also, unlike in typical software engineering, we not only need to worry about code but also about data and all sort of artifacts related to the models. Moreover, the cost of making changes is higher, as it is not only about compiling code or running a new version, but one also needs to re-do the whole experimenting cycle if a change in the model should be made. Later in this course, in the fifth and final module, we are going to talk about MLOps, which is a set of principles designed to help us deal with the added complexity. There we will explore deeper into the ML project life cycle.</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17</a:t>
            </a:fld>
            <a:endParaRPr lang="en-GB"/>
          </a:p>
        </p:txBody>
      </p:sp>
    </p:spTree>
    <p:extLst>
      <p:ext uri="{BB962C8B-B14F-4D97-AF65-F5344CB8AC3E}">
        <p14:creationId xmlns:p14="http://schemas.microsoft.com/office/powerpoint/2010/main" val="159017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unlike in typical software development, the complete development pipeline has 3 components: the Data, ML Model and the software Code itself. This means that in ML systems, the need for an update might come from any combination between a data change, code change and ML model change. This is known as: the changing anything changes everything principle. This of course increases the maintenance complexity of such solutions. As even after already being deployed, we might need to still be able to make fundamental changes to our machine learning applications at any point in time.</a:t>
            </a:r>
          </a:p>
          <a:p>
            <a:r>
              <a:rPr lang="en-US" dirty="0"/>
              <a:t>For example, after a model has been functioning for a while, we realize the performance has decayed over time. We therefore might need new data to train a new model and replace the old one in the original solution. Another example could be the effect that an event like COVID might have over our models. In some cases retraining the models would be sufficient, but in other cases it might be necessary to re-formulate the problem to adjust to the new reality. Alternatively, it could be the business priorities that shift, so we need to take a different approach to solve the problem.</a:t>
            </a:r>
          </a:p>
          <a:p>
            <a:pPr marL="171450" indent="-171450">
              <a:buFontTx/>
              <a:buChar char="-"/>
            </a:pPr>
            <a:endParaRPr lang="en-US" dirty="0"/>
          </a:p>
          <a:p>
            <a:pPr marL="0" indent="0">
              <a:buFontTx/>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18</a:t>
            </a:fld>
            <a:endParaRPr lang="en-GB"/>
          </a:p>
        </p:txBody>
      </p:sp>
    </p:spTree>
    <p:extLst>
      <p:ext uri="{BB962C8B-B14F-4D97-AF65-F5344CB8AC3E}">
        <p14:creationId xmlns:p14="http://schemas.microsoft.com/office/powerpoint/2010/main" val="372040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big issue with the move to production, is the huge technical debt that is hidden in ML systems. This makes not only their move to production difficult, but also their maintenance once they are deployed. In the last years, the democratization of software, education and ML tools have made developing and deploying ML systems a relatively fast and cheap ordeal in comparison with not so long ago. However, the maintenance over time is still very difficult and expensive. We can explore some root causes for some technical debts:</a:t>
            </a:r>
          </a:p>
          <a:p>
            <a:pPr marL="171450" indent="-171450">
              <a:buFont typeface="Arial" panose="020B0604020202020204" pitchFamily="34" charset="0"/>
              <a:buChar char="•"/>
            </a:pPr>
            <a:r>
              <a:rPr lang="en-US" dirty="0"/>
              <a:t>Data dependencies cost more than code dependencies, and this is amplified by the enormous and ever-increasing amount of data ML systems need to operate on.</a:t>
            </a:r>
          </a:p>
          <a:p>
            <a:pPr marL="171450" indent="-171450">
              <a:buFont typeface="Arial" panose="020B0604020202020204" pitchFamily="34" charset="0"/>
              <a:buChar char="•"/>
            </a:pPr>
            <a:r>
              <a:rPr lang="en-US" dirty="0"/>
              <a:t>There are many feedback loops in the ML workflow, as the systems often end up influencing their own behavior over time, and it is not always straight forward to identify where change is coming from.</a:t>
            </a:r>
          </a:p>
          <a:p>
            <a:pPr marL="171450" indent="-171450">
              <a:buFont typeface="Arial" panose="020B0604020202020204" pitchFamily="34" charset="0"/>
              <a:buChar char="•"/>
            </a:pPr>
            <a:r>
              <a:rPr lang="en-US" dirty="0"/>
              <a:t>Surprisingly, only a fraction of the code in a ML system is really devoted to learning and predicting, as these systems are usually part of a bigger general-purpose solution. The problem is that, since most experts are not software engineers, a lot of bad software design patters (or anti patterns) start to appear, increasing the technical debt many fold.</a:t>
            </a:r>
          </a:p>
          <a:p>
            <a:pPr marL="171450" indent="-171450">
              <a:buFont typeface="Arial" panose="020B0604020202020204" pitchFamily="34" charset="0"/>
              <a:buChar char="•"/>
            </a:pPr>
            <a:r>
              <a:rPr lang="en-US" dirty="0"/>
              <a:t>It is common for Machine learning system to have a lot of tunable parameters. Many Data Scientist and even Engineers tend to think of configuration as an afterthought. For many complex systems that poses a huge operational risk, as incorrect configuration can greatly affect the outcome and be cumbersome to correct.</a:t>
            </a:r>
          </a:p>
          <a:p>
            <a:pPr marL="171450" indent="-171450">
              <a:buFont typeface="Arial" panose="020B0604020202020204" pitchFamily="34" charset="0"/>
              <a:buChar char="•"/>
            </a:pPr>
            <a:r>
              <a:rPr lang="en-US" dirty="0"/>
              <a:t>One of the things that makes ML systems so interesting is that they are always interacting with the external world, but the external world is ever changing. For example, we can have fixed decision thresholds for decision making that have been manually set, but if the model is updated with new data or an unexpected event like COVID happens, then those thresholds might lose their validity.</a:t>
            </a:r>
          </a:p>
          <a:p>
            <a:pPr marL="171450" indent="-171450">
              <a:buFont typeface="Arial" panose="020B0604020202020204" pitchFamily="34" charset="0"/>
              <a:buChar char="•"/>
            </a:pPr>
            <a:r>
              <a:rPr lang="en-US" dirty="0"/>
              <a:t>There are other types of debts that are directly related to ML, for example the debt generated by not testing the data to guarantee its quality; or the reproducibility debt. There might be even some cultural debt, as sometimes there is a hard line between ML research and Engineering, which does not allow to create healthy team cultures that prioritize the optimization of the processes and best practices related to the machine learning systems.</a:t>
            </a:r>
          </a:p>
        </p:txBody>
      </p:sp>
      <p:sp>
        <p:nvSpPr>
          <p:cNvPr id="4" name="Slide Number Placeholder 3"/>
          <p:cNvSpPr>
            <a:spLocks noGrp="1"/>
          </p:cNvSpPr>
          <p:nvPr>
            <p:ph type="sldNum" sz="quarter" idx="5"/>
          </p:nvPr>
        </p:nvSpPr>
        <p:spPr/>
        <p:txBody>
          <a:bodyPr/>
          <a:lstStyle/>
          <a:p>
            <a:fld id="{B29A6767-E9CF-4EAA-A376-CD3042560A0D}" type="slidenum">
              <a:rPr lang="en-GB" smtClean="0"/>
              <a:t>19</a:t>
            </a:fld>
            <a:endParaRPr lang="en-GB"/>
          </a:p>
        </p:txBody>
      </p:sp>
    </p:spTree>
    <p:extLst>
      <p:ext uri="{BB962C8B-B14F-4D97-AF65-F5344CB8AC3E}">
        <p14:creationId xmlns:p14="http://schemas.microsoft.com/office/powerpoint/2010/main" val="157200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module is the </a:t>
            </a:r>
            <a:r>
              <a:rPr lang="en-GB" dirty="0"/>
              <a:t>fourth </a:t>
            </a:r>
            <a:r>
              <a:rPr lang="en-BE" dirty="0"/>
              <a:t>out of five modules in the AI4Business course. We have seen how to develop AI tools and how to capture value with AI. </a:t>
            </a:r>
            <a:r>
              <a:rPr lang="en-US" dirty="0"/>
              <a:t>Although not strictly necessary, reviewing the previous 3 chapters will ensure that you are able to make the best out of the content we are going to share about how to put those valuable AI solutions into production.</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2</a:t>
            </a:fld>
            <a:endParaRPr lang="en-GB"/>
          </a:p>
        </p:txBody>
      </p:sp>
    </p:spTree>
    <p:extLst>
      <p:ext uri="{BB962C8B-B14F-4D97-AF65-F5344CB8AC3E}">
        <p14:creationId xmlns:p14="http://schemas.microsoft.com/office/powerpoint/2010/main" val="33075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solidFill>
              </a:rPr>
              <a:t>There are still some other issues going around in production environments:</a:t>
            </a:r>
          </a:p>
          <a:p>
            <a:r>
              <a:rPr lang="en-US" dirty="0">
                <a:solidFill>
                  <a:schemeClr val="accent6"/>
                </a:solidFill>
              </a:rPr>
              <a:t>- Data quality</a:t>
            </a:r>
            <a:r>
              <a:rPr lang="en-US" dirty="0"/>
              <a:t>: ML models reflect the data they are build on, so they are very dependent on its size and quality. As mentioned before, if the data is not good enough, we would be in the garbage in garbage out situation.</a:t>
            </a:r>
          </a:p>
          <a:p>
            <a:r>
              <a:rPr lang="en-BE" dirty="0">
                <a:solidFill>
                  <a:schemeClr val="tx1"/>
                </a:solidFill>
              </a:rPr>
              <a:t>- </a:t>
            </a:r>
            <a:r>
              <a:rPr lang="en-US" dirty="0">
                <a:solidFill>
                  <a:schemeClr val="accent6"/>
                </a:solidFill>
              </a:rPr>
              <a:t>Model decay</a:t>
            </a:r>
            <a:r>
              <a:rPr lang="en-US" dirty="0"/>
              <a:t>: As times goes by, there might be changes in behavior that the original data would not necessarily reflect, thereby causing the quality of the model to drop. Decay in model quality over time is a common problem, so monitoring your AI solutions is of the greatest importance.</a:t>
            </a:r>
          </a:p>
          <a:p>
            <a:pPr marL="171450" indent="-171450">
              <a:buFontTx/>
              <a:buChar char="-"/>
            </a:pPr>
            <a:r>
              <a:rPr lang="en-US" dirty="0">
                <a:solidFill>
                  <a:schemeClr val="accent6"/>
                </a:solidFill>
              </a:rPr>
              <a:t>Locality: </a:t>
            </a:r>
            <a:r>
              <a:rPr lang="en-US" dirty="0"/>
              <a:t>The quality of the performance of ML model does not always translates completely to production. For example, </a:t>
            </a:r>
            <a:r>
              <a:rPr lang="en-GB" b="0" i="0" dirty="0">
                <a:solidFill>
                  <a:srgbClr val="24244C"/>
                </a:solidFill>
                <a:effectLst/>
                <a:latin typeface="FFMarkWebProBook"/>
              </a:rPr>
              <a:t>when transferring ML models to new customers, models which have been trained on different demographics might not perform at the desired levels or fulfil the expected KPIs</a:t>
            </a:r>
          </a:p>
          <a:p>
            <a:pPr marL="0" indent="0">
              <a:buFontTx/>
              <a:buNone/>
            </a:pPr>
            <a:r>
              <a:rPr lang="en-GB" b="0" i="0" dirty="0">
                <a:solidFill>
                  <a:srgbClr val="24244C"/>
                </a:solidFill>
                <a:effectLst/>
                <a:latin typeface="FFMarkWebProBook"/>
              </a:rPr>
              <a:t>So long story short, when you have a working </a:t>
            </a:r>
            <a:r>
              <a:rPr lang="en-GB" b="0" i="0" dirty="0" err="1">
                <a:solidFill>
                  <a:srgbClr val="24244C"/>
                </a:solidFill>
                <a:effectLst/>
                <a:latin typeface="FFMarkWebProBook"/>
              </a:rPr>
              <a:t>PoC</a:t>
            </a:r>
            <a:r>
              <a:rPr lang="en-GB" b="0" i="0" dirty="0">
                <a:solidFill>
                  <a:srgbClr val="24244C"/>
                </a:solidFill>
                <a:effectLst/>
                <a:latin typeface="FFMarkWebProBook"/>
              </a:rPr>
              <a:t> ready that is showing promise to capture business value… That is great! But you are not fully home yet.</a:t>
            </a:r>
          </a:p>
        </p:txBody>
      </p:sp>
      <p:sp>
        <p:nvSpPr>
          <p:cNvPr id="4" name="Slide Number Placeholder 3"/>
          <p:cNvSpPr>
            <a:spLocks noGrp="1"/>
          </p:cNvSpPr>
          <p:nvPr>
            <p:ph type="sldNum" sz="quarter" idx="5"/>
          </p:nvPr>
        </p:nvSpPr>
        <p:spPr/>
        <p:txBody>
          <a:bodyPr/>
          <a:lstStyle/>
          <a:p>
            <a:fld id="{B29A6767-E9CF-4EAA-A376-CD3042560A0D}" type="slidenum">
              <a:rPr lang="en-GB" smtClean="0"/>
              <a:t>20</a:t>
            </a:fld>
            <a:endParaRPr lang="en-GB"/>
          </a:p>
        </p:txBody>
      </p:sp>
    </p:spTree>
    <p:extLst>
      <p:ext uri="{BB962C8B-B14F-4D97-AF65-F5344CB8AC3E}">
        <p14:creationId xmlns:p14="http://schemas.microsoft.com/office/powerpoint/2010/main" val="247099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investigate some of the common deployment challenges that arise when bringing an ML solution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496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t>Building any software application comes with many challenges. However, new challenges start to arise when we also incorporate AI/ML in our solutions. Some examples are the following:</a:t>
            </a:r>
            <a:endParaRPr lang="en-GB" i="1" dirty="0">
              <a:solidFill>
                <a:srgbClr val="333333"/>
              </a:solidFill>
              <a:latin typeface="Georgia" panose="02040502050405020303" pitchFamily="18" charset="0"/>
            </a:endParaRPr>
          </a:p>
          <a:p>
            <a:pPr algn="l"/>
            <a:r>
              <a:rPr lang="en-GB" dirty="0"/>
              <a:t>-  Data is difficult to manage and resource consuming. Although we can extract immense value out of data, to be able to do so requires significant investment.</a:t>
            </a:r>
          </a:p>
          <a:p>
            <a:pPr algn="l"/>
            <a:r>
              <a:rPr lang="en-GB" dirty="0"/>
              <a:t>-  Iteration is necessary but slow. Unlike in typical software engineering, getting feedback from making an update is not always immediate as it requires not only code changes but also data and or model changes.</a:t>
            </a:r>
          </a:p>
          <a:p>
            <a:pPr algn="l"/>
            <a:r>
              <a:rPr lang="en-GB" dirty="0"/>
              <a:t>-  The expertise needed is abundant and diverse. The data scientist alone will not be able to understand the business environment as well as move the ML code to production (especially for more sophisticated projects).</a:t>
            </a:r>
          </a:p>
          <a:p>
            <a:pPr algn="l"/>
            <a:r>
              <a:rPr lang="en-GB" dirty="0"/>
              <a:t>-  Scaling quickly becomes an issue. Scaling is extremely difficult, as it not only requires improving processes but also frameworks and infrastructure.</a:t>
            </a:r>
          </a:p>
          <a:p>
            <a:pPr marL="171450" indent="-171450" algn="l">
              <a:buFontTx/>
              <a:buChar char="-"/>
            </a:pPr>
            <a:r>
              <a:rPr lang="en-GB" dirty="0"/>
              <a:t>Maintenance becomes particularly difficult, since the amount of things that need to be tracked in a simple workflow is already enormous.</a:t>
            </a:r>
          </a:p>
          <a:p>
            <a:pPr marL="171450" indent="-171450" algn="l">
              <a:buFontTx/>
              <a:buChar char="-"/>
            </a:pPr>
            <a:r>
              <a:rPr lang="en-GB" dirty="0"/>
              <a:t>Selecting the right tool is not always so easy. AI related technology is abundant, fast-paced and ever changing. Is it almost impossible to keep track of all the changes in this landscape.</a:t>
            </a:r>
          </a:p>
          <a:p>
            <a:pPr marL="0" indent="0" algn="l">
              <a:buFontTx/>
              <a:buNone/>
            </a:pPr>
            <a:r>
              <a:rPr lang="en-GB" dirty="0"/>
              <a:t>We will now dig deeper on each of these deployment challenges.</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22</a:t>
            </a:fld>
            <a:endParaRPr lang="en-GB"/>
          </a:p>
        </p:txBody>
      </p:sp>
    </p:spTree>
    <p:extLst>
      <p:ext uri="{BB962C8B-B14F-4D97-AF65-F5344CB8AC3E}">
        <p14:creationId xmlns:p14="http://schemas.microsoft.com/office/powerpoint/2010/main" val="55252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Being able to easily access and use high quality data on a continuous basis requires significant planning, infrastructure and resources. And this is of course not particularly cheap. However, it seems that everybody is currently focusing their strategies around being more data driven. Which poses the following question:</a:t>
            </a:r>
          </a:p>
          <a:p>
            <a:r>
              <a:rPr lang="en-GB" dirty="0"/>
              <a:t>Why do we invest in data if it is so expensive?</a:t>
            </a:r>
          </a:p>
          <a:p>
            <a:r>
              <a:rPr lang="en-GB" dirty="0"/>
              <a:t>I</a:t>
            </a:r>
            <a:r>
              <a:rPr lang="en-GB"/>
              <a:t>n </a:t>
            </a:r>
            <a:r>
              <a:rPr lang="en-GB" dirty="0"/>
              <a:t>the first place, models need data, and the quality of those models is highly correlated with the quality of the data. So simply put, no data means no ML.</a:t>
            </a:r>
          </a:p>
          <a:p>
            <a:r>
              <a:rPr lang="en-GB" dirty="0"/>
              <a:t>But even after the model has already been trained, that data might still be needed. So having our data in good shape facilitates many other process outside the ML system.</a:t>
            </a:r>
          </a:p>
          <a:p>
            <a:r>
              <a:rPr lang="en-GB" dirty="0"/>
              <a:t>Moreover, it is common to hear that data is the new gold, oil or electricity. But if data is not usable then it becomes basically worthless.</a:t>
            </a:r>
          </a:p>
          <a:p>
            <a:r>
              <a:rPr lang="en-GB" dirty="0"/>
              <a:t>Finally, when deploying ML systems</a:t>
            </a:r>
            <a:r>
              <a:rPr lang="en-GB" sz="1200" dirty="0"/>
              <a:t>, data is at the core of the AI system. </a:t>
            </a:r>
          </a:p>
          <a:p>
            <a:r>
              <a:rPr lang="en-GB" sz="1200" dirty="0"/>
              <a:t>Poorly maintained data increases complexity, so high quality data needs to be easily accessible.</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23</a:t>
            </a:fld>
            <a:endParaRPr lang="en-GB"/>
          </a:p>
        </p:txBody>
      </p:sp>
    </p:spTree>
    <p:extLst>
      <p:ext uri="{BB962C8B-B14F-4D97-AF65-F5344CB8AC3E}">
        <p14:creationId xmlns:p14="http://schemas.microsoft.com/office/powerpoint/2010/main" val="1174843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Investing in data goes beyond solely buying new technologies or expensive infrastructure, it also goes beyond buying expensive data sets or access to databases.</a:t>
            </a:r>
          </a:p>
          <a:p>
            <a:r>
              <a:rPr lang="en-GB" dirty="0"/>
              <a:t>Investing in data also means establishing solid processes around the data governance. Having good processes and best practices is as valuable as having the right technological tools.</a:t>
            </a:r>
          </a:p>
          <a:p>
            <a:r>
              <a:rPr lang="en-GB" dirty="0"/>
              <a:t>A good data strategy is the key to success when it comes to maintainable AI solutions.</a:t>
            </a:r>
          </a:p>
          <a:p>
            <a:r>
              <a:rPr lang="en-GB" dirty="0"/>
              <a:t>It is important to notice that data governance is not simply the same as data management. Data governance links processes, people and technologies together, thereby allowing organizations to develop a cohesive data strategy. </a:t>
            </a:r>
          </a:p>
          <a:p>
            <a:r>
              <a:rPr lang="en-GB" dirty="0"/>
              <a:t>For example:</a:t>
            </a:r>
          </a:p>
          <a:p>
            <a:r>
              <a:rPr lang="en-GB" dirty="0"/>
              <a:t>- We need to establish who owns what data and also establish the protocols to access data and who can do so.</a:t>
            </a:r>
          </a:p>
          <a:p>
            <a:r>
              <a:rPr lang="en-GB" dirty="0"/>
              <a:t>- We need to make sure data is secured and reliable and that the quality of the data is as high as it can get.</a:t>
            </a:r>
          </a:p>
          <a:p>
            <a:r>
              <a:rPr lang="en-GB" dirty="0"/>
              <a:t>- Furthermore, all meta-data and additional knowledge coming from the data should be easily traced back to it.</a:t>
            </a:r>
          </a:p>
        </p:txBody>
      </p:sp>
      <p:sp>
        <p:nvSpPr>
          <p:cNvPr id="4" name="Slide Number Placeholder 3"/>
          <p:cNvSpPr>
            <a:spLocks noGrp="1"/>
          </p:cNvSpPr>
          <p:nvPr>
            <p:ph type="sldNum" sz="quarter" idx="5"/>
          </p:nvPr>
        </p:nvSpPr>
        <p:spPr/>
        <p:txBody>
          <a:bodyPr/>
          <a:lstStyle/>
          <a:p>
            <a:fld id="{B29A6767-E9CF-4EAA-A376-CD3042560A0D}" type="slidenum">
              <a:rPr lang="en-GB" smtClean="0"/>
              <a:t>24</a:t>
            </a:fld>
            <a:endParaRPr lang="en-GB"/>
          </a:p>
        </p:txBody>
      </p:sp>
    </p:spTree>
    <p:extLst>
      <p:ext uri="{BB962C8B-B14F-4D97-AF65-F5344CB8AC3E}">
        <p14:creationId xmlns:p14="http://schemas.microsoft.com/office/powerpoint/2010/main" val="168183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In general, data science projects follow iterative incremental cycles before deployment makes results accessible to the stakeholders. This iteration normally goes over the following questions:</a:t>
            </a:r>
          </a:p>
          <a:p>
            <a:pPr algn="l"/>
            <a:r>
              <a:rPr lang="en-GB" dirty="0"/>
              <a:t>-What does the business need?</a:t>
            </a:r>
          </a:p>
          <a:p>
            <a:pPr algn="l"/>
            <a:r>
              <a:rPr lang="en-GB" dirty="0"/>
              <a:t>-Do we have the data as needed?</a:t>
            </a:r>
          </a:p>
          <a:p>
            <a:pPr algn="l"/>
            <a:r>
              <a:rPr lang="en-GB" dirty="0"/>
              <a:t>-Is the data ready for modelling?</a:t>
            </a:r>
          </a:p>
          <a:p>
            <a:pPr algn="l"/>
            <a:r>
              <a:rPr lang="en-GB" dirty="0"/>
              <a:t>-What model should we build?</a:t>
            </a:r>
          </a:p>
          <a:p>
            <a:pPr algn="l"/>
            <a:r>
              <a:rPr lang="en-GB" dirty="0"/>
              <a:t>-Is our model good enough?</a:t>
            </a:r>
          </a:p>
          <a:p>
            <a:pPr algn="l"/>
            <a:r>
              <a:rPr lang="en-GB" dirty="0"/>
              <a:t>-How do we make results available?</a:t>
            </a:r>
          </a:p>
          <a:p>
            <a:pPr algn="l"/>
            <a:r>
              <a:rPr lang="en-GB" dirty="0"/>
              <a:t>This iteration has been formalized since the early 90’s, known as the CRISP-DM. This is a six face process model designed to capture the data science project lifecycle. </a:t>
            </a:r>
            <a:r>
              <a:rPr lang="en-GB" b="0" i="0" dirty="0">
                <a:solidFill>
                  <a:srgbClr val="47425D"/>
                </a:solidFill>
                <a:effectLst/>
                <a:latin typeface="Raleway"/>
              </a:rPr>
              <a:t>It’s like a set of guardrails to help data scientists plan, organize, and implement your data science (or machine learning)</a:t>
            </a:r>
            <a:r>
              <a:rPr lang="en-GB" b="0" i="0" dirty="0">
                <a:solidFill>
                  <a:srgbClr val="222222"/>
                </a:solidFill>
                <a:effectLst/>
                <a:latin typeface="Arial" panose="020B0604020202020204" pitchFamily="34" charset="0"/>
              </a:rPr>
              <a:t> </a:t>
            </a:r>
            <a:r>
              <a:rPr lang="en-GB" b="0" i="0" dirty="0">
                <a:solidFill>
                  <a:srgbClr val="47425D"/>
                </a:solidFill>
                <a:effectLst/>
                <a:latin typeface="Raleway"/>
              </a:rPr>
              <a:t>project. From an industrialization point of view, the major problem with this iterative process is that there is no guarantee that a satisfactory solution will be found. Data science solutions carry some inherent uncertainty and do not always guarantee to solve the problem at the expected level.</a:t>
            </a:r>
          </a:p>
          <a:p>
            <a:pPr algn="l"/>
            <a:r>
              <a:rPr lang="en-GB" b="0" i="0" dirty="0">
                <a:solidFill>
                  <a:srgbClr val="47425D"/>
                </a:solidFill>
                <a:effectLst/>
                <a:latin typeface="Raleway"/>
              </a:rPr>
              <a:t>It is important to keep in mind that iterations can be slow and one iteration does not guarantee an incremental improvement. Therefore willingness to iterate must prevail, as forcing developers to skip this process altogether will inevitably lead to poor results. Experimentation must be conscious and reproductible.</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25</a:t>
            </a:fld>
            <a:endParaRPr lang="en-GB"/>
          </a:p>
        </p:txBody>
      </p:sp>
    </p:spTree>
    <p:extLst>
      <p:ext uri="{BB962C8B-B14F-4D97-AF65-F5344CB8AC3E}">
        <p14:creationId xmlns:p14="http://schemas.microsoft.com/office/powerpoint/2010/main" val="2611624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complexity of the environment and the solution increases, so does the complexity of the workflow and the iterative process. CRISP-MLQ improves upon CRISP-DM by adding the complexity of Data Engineering and DevOps to the picture. As AI systems evolve, and the solution becomes more general purpose, it is not only important to conceptualize the model development steps but also the operational side once it has been deployed to production.</a:t>
            </a:r>
          </a:p>
          <a:p>
            <a:r>
              <a:rPr lang="en-GB" dirty="0"/>
              <a:t>Being able to continuously update our models and all other artifacts in production is a necessity for some AI applications. The other thing to bear in mind is that as the iterations become more complex, the time and resources requirements also increase. But it is still important that this iterative process is followed, otherwise it would be almost impossible to arrive to optimal solutions.</a:t>
            </a:r>
          </a:p>
        </p:txBody>
      </p:sp>
      <p:sp>
        <p:nvSpPr>
          <p:cNvPr id="4" name="Slide Number Placeholder 3"/>
          <p:cNvSpPr>
            <a:spLocks noGrp="1"/>
          </p:cNvSpPr>
          <p:nvPr>
            <p:ph type="sldNum" sz="quarter" idx="5"/>
          </p:nvPr>
        </p:nvSpPr>
        <p:spPr/>
        <p:txBody>
          <a:bodyPr/>
          <a:lstStyle/>
          <a:p>
            <a:fld id="{B29A6767-E9CF-4EAA-A376-CD3042560A0D}" type="slidenum">
              <a:rPr lang="en-GB" smtClean="0"/>
              <a:t>26</a:t>
            </a:fld>
            <a:endParaRPr lang="en-GB"/>
          </a:p>
        </p:txBody>
      </p:sp>
    </p:spTree>
    <p:extLst>
      <p:ext uri="{BB962C8B-B14F-4D97-AF65-F5344CB8AC3E}">
        <p14:creationId xmlns:p14="http://schemas.microsoft.com/office/powerpoint/2010/main" val="2512480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i="0" dirty="0"/>
              <a:t>Aligning business and technical leaders is </a:t>
            </a:r>
            <a:r>
              <a:rPr lang="en-GB" i="0" dirty="0">
                <a:solidFill>
                  <a:schemeClr val="accent6"/>
                </a:solidFill>
              </a:rPr>
              <a:t>not always easy. </a:t>
            </a:r>
            <a:r>
              <a:rPr lang="en-GB" b="0" i="0" dirty="0">
                <a:solidFill>
                  <a:srgbClr val="4B4F54"/>
                </a:solidFill>
                <a:effectLst/>
                <a:latin typeface="Grotesque" panose="020B0604020202020204" pitchFamily="34" charset="0"/>
              </a:rPr>
              <a:t>Despite progress in recent years, there are still gaps in understanding between business leaders and technical leaders when it comes to deploying AI. Therefore</a:t>
            </a:r>
            <a:r>
              <a:rPr lang="en-GB" i="0" dirty="0"/>
              <a:t> it is extremely important to </a:t>
            </a:r>
            <a:r>
              <a:rPr lang="en-GB" i="0" dirty="0">
                <a:solidFill>
                  <a:schemeClr val="accent6"/>
                </a:solidFill>
              </a:rPr>
              <a:t>bridge the gap, and this is only possible if both sides are willing to reach out  to each other.</a:t>
            </a:r>
          </a:p>
          <a:p>
            <a:pPr marL="0" indent="0" algn="l">
              <a:buNone/>
            </a:pPr>
            <a:r>
              <a:rPr lang="en-GB" i="0" dirty="0">
                <a:solidFill>
                  <a:schemeClr val="accent6"/>
                </a:solidFill>
              </a:rPr>
              <a:t>It is important that Business leaders understand the possibilities but also the limitations of AI by u</a:t>
            </a:r>
            <a:r>
              <a:rPr lang="en-GB" i="0" dirty="0"/>
              <a:t>pdating their data and AI literacy. This will allow them to also understand the uncertainty around AI systems. After all, AI is not fool proof and it is very likely that mistake will be made while developing solutions.</a:t>
            </a:r>
          </a:p>
          <a:p>
            <a:pPr marL="0" indent="0" algn="l">
              <a:buNone/>
            </a:pPr>
            <a:r>
              <a:rPr lang="en-GB" i="0" dirty="0">
                <a:solidFill>
                  <a:schemeClr val="accent6"/>
                </a:solidFill>
              </a:rPr>
              <a:t>On the other hand, as a Technical leader it is important to s</a:t>
            </a:r>
            <a:r>
              <a:rPr lang="en-GB" i="0" dirty="0"/>
              <a:t>et expectations right ahead of time. Not only expectations about the performance, but about the process, as we just learned that we are dealing with an iterative process that does not always yields immediate results. Another important point is the resource planning, which should done very efficiently and take into account the iterative nature of the process. </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27</a:t>
            </a:fld>
            <a:endParaRPr lang="en-GB"/>
          </a:p>
        </p:txBody>
      </p:sp>
    </p:spTree>
    <p:extLst>
      <p:ext uri="{BB962C8B-B14F-4D97-AF65-F5344CB8AC3E}">
        <p14:creationId xmlns:p14="http://schemas.microsoft.com/office/powerpoint/2010/main" val="2772121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very important remark is that in any organization, the most important thing should be generating value. So if you are deploying an AI model for the first time, it is important to try to </a:t>
            </a:r>
            <a:r>
              <a:rPr lang="en-GB" b="0" i="0" dirty="0">
                <a:solidFill>
                  <a:srgbClr val="4B4F54"/>
                </a:solidFill>
                <a:effectLst/>
                <a:latin typeface="Grotesque" panose="020B0504020202020204" pitchFamily="34" charset="0"/>
              </a:rPr>
              <a:t>select a business problem and AI solution where you can easily communicate its value to business stakeholders. A couple of tips &amp; tricks in this regard are the following:</a:t>
            </a:r>
          </a:p>
          <a:p>
            <a:r>
              <a:rPr lang="en-GB" b="0" i="0" dirty="0">
                <a:solidFill>
                  <a:srgbClr val="4B4F54"/>
                </a:solidFill>
                <a:effectLst/>
                <a:latin typeface="Grotesque" panose="020B0504020202020204" pitchFamily="34" charset="0"/>
              </a:rPr>
              <a:t>-Start small, there is no need to solve all business problems at once.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B4F54"/>
                </a:solidFill>
                <a:effectLst/>
                <a:latin typeface="Grotesque" panose="020B0504020202020204" pitchFamily="34" charset="0"/>
              </a:rPr>
              <a:t>-Look for low hanging fruits, meaning that you should start with a problem that you are sure you can solve.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B4F54"/>
                </a:solidFill>
                <a:effectLst/>
                <a:latin typeface="Grotesque" panose="020B0504020202020204" pitchFamily="34" charset="0"/>
              </a:rPr>
              <a:t>-And finally, look for problems with high impact where value is very visible.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6"/>
                </a:solidFill>
              </a:rPr>
              <a:t>Always remember that </a:t>
            </a:r>
            <a:r>
              <a:rPr lang="en-GB" dirty="0"/>
              <a:t>AI is not bulletproof, but when used correctly it can be an extremely powerful tool.</a:t>
            </a:r>
            <a:endParaRPr lang="en-GB" b="0" i="0" dirty="0">
              <a:solidFill>
                <a:srgbClr val="4B4F54"/>
              </a:solidFill>
              <a:effectLst/>
              <a:latin typeface="Grotesque" panose="020B05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B4F54"/>
                </a:solidFill>
                <a:effectLst/>
                <a:latin typeface="Grotesque" panose="020B0504020202020204" pitchFamily="34" charset="0"/>
              </a:rPr>
              <a:t>It is interesting to note that, as time evolves, the line between technical and business leaders in the AI field is blurring. And among most experts there is a </a:t>
            </a:r>
            <a:r>
              <a:rPr lang="en-GB" b="0" i="0" dirty="0">
                <a:solidFill>
                  <a:srgbClr val="4B4F54"/>
                </a:solidFill>
                <a:effectLst/>
                <a:latin typeface="+mn-lt"/>
              </a:rPr>
              <a:t>consensus that </a:t>
            </a:r>
            <a:r>
              <a:rPr lang="en-GB" sz="1200" b="0" i="0" dirty="0">
                <a:solidFill>
                  <a:schemeClr val="accent6"/>
                </a:solidFill>
                <a:effectLst/>
                <a:latin typeface="+mn-lt"/>
              </a:rPr>
              <a:t>AI </a:t>
            </a:r>
            <a:r>
              <a:rPr lang="en-GB" sz="1200" b="0" i="0" dirty="0">
                <a:solidFill>
                  <a:srgbClr val="202124"/>
                </a:solidFill>
                <a:effectLst/>
                <a:latin typeface="+mn-lt"/>
              </a:rPr>
              <a:t>is not going to replace managers, but managers that use AI will replace those that do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B4F54"/>
              </a:solidFill>
              <a:effectLst/>
              <a:latin typeface="+mn-lt"/>
            </a:endParaRP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28</a:t>
            </a:fld>
            <a:endParaRPr lang="en-GB"/>
          </a:p>
        </p:txBody>
      </p:sp>
    </p:spTree>
    <p:extLst>
      <p:ext uri="{BB962C8B-B14F-4D97-AF65-F5344CB8AC3E}">
        <p14:creationId xmlns:p14="http://schemas.microsoft.com/office/powerpoint/2010/main" val="4192461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DevOps, IT and Data Scientist are often </a:t>
            </a:r>
            <a:r>
              <a:rPr lang="en-GB" dirty="0">
                <a:solidFill>
                  <a:schemeClr val="accent6"/>
                </a:solidFill>
              </a:rPr>
              <a:t>organized separately in silos </a:t>
            </a:r>
            <a:r>
              <a:rPr lang="en-GB" dirty="0"/>
              <a:t>at some organizations. Unless you found a </a:t>
            </a:r>
            <a:r>
              <a:rPr lang="en-GB" dirty="0">
                <a:solidFill>
                  <a:schemeClr val="accent6"/>
                </a:solidFill>
              </a:rPr>
              <a:t>unicorn</a:t>
            </a:r>
            <a:r>
              <a:rPr lang="en-GB" dirty="0"/>
              <a:t> that can do everything, these silos must be connected before pursuing AI.</a:t>
            </a:r>
          </a:p>
          <a:p>
            <a:r>
              <a:rPr lang="en-GB" dirty="0"/>
              <a:t>Ideally your AI team would only be composed of these unicorns profiles that can do every step of the workflow. But the fact of the matter is that it is already very difficult to find good talent in any area of data science, software or data engineering and DevOps. This is the case because the demand for these profiles is currently very high. The main bottleneck is that although they are all technical profiles, the focus of each one is very different. For example, most of the time IT departments are not very familiar with the ins and outs of AI problems.</a:t>
            </a:r>
          </a:p>
          <a:p>
            <a:r>
              <a:rPr lang="en-GB" dirty="0"/>
              <a:t>A good idea that has been adopted by large companies is the creation of cross functional teams that encompass various technical profiles in order to solve these challenges together. This of course only works if these teams have solid support from the organizations.</a:t>
            </a:r>
          </a:p>
        </p:txBody>
      </p:sp>
      <p:sp>
        <p:nvSpPr>
          <p:cNvPr id="4" name="Slide Number Placeholder 3"/>
          <p:cNvSpPr>
            <a:spLocks noGrp="1"/>
          </p:cNvSpPr>
          <p:nvPr>
            <p:ph type="sldNum" sz="quarter" idx="5"/>
          </p:nvPr>
        </p:nvSpPr>
        <p:spPr/>
        <p:txBody>
          <a:bodyPr/>
          <a:lstStyle/>
          <a:p>
            <a:fld id="{B29A6767-E9CF-4EAA-A376-CD3042560A0D}" type="slidenum">
              <a:rPr lang="en-GB" smtClean="0"/>
              <a:t>29</a:t>
            </a:fld>
            <a:endParaRPr lang="en-GB"/>
          </a:p>
        </p:txBody>
      </p:sp>
    </p:spTree>
    <p:extLst>
      <p:ext uri="{BB962C8B-B14F-4D97-AF65-F5344CB8AC3E}">
        <p14:creationId xmlns:p14="http://schemas.microsoft.com/office/powerpoint/2010/main" val="83157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cover the challenges of bringing AI to life in the real world. We start by providing some examples of AI in real life and why it is so different to other software solutions. Next, we shed light on why it is so difficult to go from a proof of concept to a fully functionable AI application. Afterwards, we highlight the most common deployment challenges that AI teams face when trying to deploy business algorithms. We finish this module with an overview of the new Data centric AI paradigm.</a:t>
            </a:r>
          </a:p>
        </p:txBody>
      </p:sp>
      <p:sp>
        <p:nvSpPr>
          <p:cNvPr id="4" name="Slide Number Placeholder 3"/>
          <p:cNvSpPr>
            <a:spLocks noGrp="1"/>
          </p:cNvSpPr>
          <p:nvPr>
            <p:ph type="sldNum" sz="quarter" idx="5"/>
          </p:nvPr>
        </p:nvSpPr>
        <p:spPr/>
        <p:txBody>
          <a:bodyPr/>
          <a:lstStyle/>
          <a:p>
            <a:fld id="{B29A6767-E9CF-4EAA-A376-CD3042560A0D}" type="slidenum">
              <a:rPr lang="en-GB" smtClean="0"/>
              <a:t>3</a:t>
            </a:fld>
            <a:endParaRPr lang="en-GB"/>
          </a:p>
        </p:txBody>
      </p:sp>
    </p:spTree>
    <p:extLst>
      <p:ext uri="{BB962C8B-B14F-4D97-AF65-F5344CB8AC3E}">
        <p14:creationId xmlns:p14="http://schemas.microsoft.com/office/powerpoint/2010/main" val="3123812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Working in silos might have some benefits, but when it comes to AI there are some drawback that must be avoided:</a:t>
            </a:r>
          </a:p>
          <a:p>
            <a:pPr algn="l"/>
            <a:r>
              <a:rPr lang="en-GB" dirty="0"/>
              <a:t>- Since everybody is a specialist on a small part or some component, it is impossible for a single team or person to have a high-level overview of the solution.</a:t>
            </a:r>
          </a:p>
          <a:p>
            <a:pPr algn="l"/>
            <a:r>
              <a:rPr lang="en-GB" dirty="0"/>
              <a:t>- This leads to the constant blaming across teams when failures appears. In most cases these are just due to miscommunication or lack of understanding on the responsibilities of the other team.</a:t>
            </a:r>
          </a:p>
          <a:p>
            <a:pPr algn="l"/>
            <a:r>
              <a:rPr lang="en-GB" dirty="0"/>
              <a:t>- This generates massive overhead and makes it impossible to tackle more complex problems (e.g. real-time applications).</a:t>
            </a:r>
          </a:p>
          <a:p>
            <a:pPr algn="l"/>
            <a:r>
              <a:rPr lang="en-GB" dirty="0"/>
              <a:t>- Finally, if everybody is isolated, maintenance of your solution rapidly becomes a nightmare because is difficult to establish ownership.</a:t>
            </a:r>
          </a:p>
        </p:txBody>
      </p:sp>
      <p:sp>
        <p:nvSpPr>
          <p:cNvPr id="4" name="Slide Number Placeholder 3"/>
          <p:cNvSpPr>
            <a:spLocks noGrp="1"/>
          </p:cNvSpPr>
          <p:nvPr>
            <p:ph type="sldNum" sz="quarter" idx="5"/>
          </p:nvPr>
        </p:nvSpPr>
        <p:spPr/>
        <p:txBody>
          <a:bodyPr/>
          <a:lstStyle/>
          <a:p>
            <a:fld id="{B29A6767-E9CF-4EAA-A376-CD3042560A0D}" type="slidenum">
              <a:rPr lang="en-GB" smtClean="0"/>
              <a:t>30</a:t>
            </a:fld>
            <a:endParaRPr lang="en-GB"/>
          </a:p>
        </p:txBody>
      </p:sp>
    </p:spTree>
    <p:extLst>
      <p:ext uri="{BB962C8B-B14F-4D97-AF65-F5344CB8AC3E}">
        <p14:creationId xmlns:p14="http://schemas.microsoft.com/office/powerpoint/2010/main" val="4040545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biggest challenges facing AI is scalability when going from the POC to production. We furthermore have to bear in mind that, in general, scaling solutions is not cheap either.</a:t>
            </a:r>
          </a:p>
          <a:p>
            <a:endParaRPr lang="en-GB" dirty="0"/>
          </a:p>
          <a:p>
            <a:r>
              <a:rPr lang="en-GB" dirty="0"/>
              <a:t>Technical performance of applications is always the first failure point when it comes to scaling. Data scientists at most companies are used to develop their solutions in notebooks that are set up in a different environment and often are not concerned with scalability problems. This drives them not to think about the difference in resources that a model consumes offline versus online. This leads to many problems like for example:</a:t>
            </a:r>
          </a:p>
          <a:p>
            <a:pPr marL="171450" indent="-171450">
              <a:buFontTx/>
              <a:buChar char="-"/>
            </a:pPr>
            <a:r>
              <a:rPr lang="en-GB" dirty="0"/>
              <a:t>The computing cost becoming too high and restrictive at scale.</a:t>
            </a:r>
          </a:p>
          <a:p>
            <a:pPr marL="171450" indent="-171450">
              <a:buFontTx/>
              <a:buChar char="-"/>
            </a:pPr>
            <a:r>
              <a:rPr lang="en-GB" dirty="0"/>
              <a:t>The computing time offline may not be acceptable in production (e.g. when a very good model simply takes too much time to give an answer).</a:t>
            </a:r>
          </a:p>
          <a:p>
            <a:pPr marL="171450" indent="-171450">
              <a:buFontTx/>
              <a:buChar char="-"/>
            </a:pPr>
            <a:r>
              <a:rPr lang="en-GB" dirty="0"/>
              <a:t>The storage requirements can grow beyond capacity.</a:t>
            </a:r>
          </a:p>
          <a:p>
            <a:pPr marL="171450" indent="-171450">
              <a:buFontTx/>
              <a:buChar char="-"/>
            </a:pPr>
            <a:endParaRPr lang="en-GB" dirty="0"/>
          </a:p>
          <a:p>
            <a:pPr marL="0" indent="0">
              <a:buFontTx/>
              <a:buNone/>
            </a:pPr>
            <a:r>
              <a:rPr lang="en-GB" dirty="0"/>
              <a:t>Another limiting factor to scaling is the requirements for effective data management.</a:t>
            </a:r>
          </a:p>
          <a:p>
            <a:pPr marL="171450" indent="-171450">
              <a:buFontTx/>
              <a:buChar char="-"/>
            </a:pPr>
            <a:r>
              <a:rPr lang="en-GB" dirty="0"/>
              <a:t>Larger volumes of data require more expensive and state-of-the-art solutions.</a:t>
            </a:r>
          </a:p>
          <a:p>
            <a:pPr marL="171450" indent="-171450">
              <a:buFontTx/>
              <a:buChar char="-"/>
            </a:pPr>
            <a:r>
              <a:rPr lang="en-GB" dirty="0"/>
              <a:t>Also data cleaning and preparation becomes more complex and resource consuming in this case.</a:t>
            </a:r>
          </a:p>
          <a:p>
            <a:pPr marL="171450" indent="-171450">
              <a:buFontTx/>
              <a:buChar char="-"/>
            </a:pPr>
            <a:r>
              <a:rPr lang="en-GB" dirty="0"/>
              <a:t>New security implications regarding the storage of data can arise.</a:t>
            </a:r>
          </a:p>
          <a:p>
            <a:pPr marL="171450" indent="-171450">
              <a:buFontTx/>
              <a:buChar char="-"/>
            </a:pPr>
            <a:r>
              <a:rPr lang="en-GB" dirty="0"/>
              <a:t>And last but not least, extensive and well-defined data governance is needed. When building large applications, governance becomes more than just a regulatory necessity.</a:t>
            </a:r>
          </a:p>
        </p:txBody>
      </p:sp>
      <p:sp>
        <p:nvSpPr>
          <p:cNvPr id="4" name="Slide Number Placeholder 3"/>
          <p:cNvSpPr>
            <a:spLocks noGrp="1"/>
          </p:cNvSpPr>
          <p:nvPr>
            <p:ph type="sldNum" sz="quarter" idx="5"/>
          </p:nvPr>
        </p:nvSpPr>
        <p:spPr/>
        <p:txBody>
          <a:bodyPr/>
          <a:lstStyle/>
          <a:p>
            <a:fld id="{B29A6767-E9CF-4EAA-A376-CD3042560A0D}" type="slidenum">
              <a:rPr lang="en-GB" smtClean="0"/>
              <a:t>31</a:t>
            </a:fld>
            <a:endParaRPr lang="en-GB"/>
          </a:p>
        </p:txBody>
      </p:sp>
    </p:spTree>
    <p:extLst>
      <p:ext uri="{BB962C8B-B14F-4D97-AF65-F5344CB8AC3E}">
        <p14:creationId xmlns:p14="http://schemas.microsoft.com/office/powerpoint/2010/main" val="3822985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Scaling AI solutions is not only about </a:t>
            </a:r>
            <a:r>
              <a:rPr lang="en-US" noProof="0" dirty="0">
                <a:solidFill>
                  <a:schemeClr val="accent6"/>
                </a:solidFill>
              </a:rPr>
              <a:t>money</a:t>
            </a:r>
            <a:r>
              <a:rPr lang="en-US" noProof="0" dirty="0"/>
              <a:t> or </a:t>
            </a:r>
            <a:r>
              <a:rPr lang="en-US" noProof="0" dirty="0">
                <a:solidFill>
                  <a:schemeClr val="accent6"/>
                </a:solidFill>
              </a:rPr>
              <a:t>resources</a:t>
            </a:r>
            <a:r>
              <a:rPr lang="en-US" noProof="0" dirty="0"/>
              <a:t> but also about </a:t>
            </a:r>
            <a:r>
              <a:rPr lang="en-US" noProof="0" dirty="0">
                <a:solidFill>
                  <a:schemeClr val="accent6"/>
                </a:solidFill>
              </a:rPr>
              <a:t>processes </a:t>
            </a:r>
            <a:r>
              <a:rPr lang="en-US" noProof="0" dirty="0"/>
              <a:t>and </a:t>
            </a:r>
            <a:r>
              <a:rPr lang="en-US" noProof="0" dirty="0">
                <a:solidFill>
                  <a:schemeClr val="accent6"/>
                </a:solidFill>
              </a:rPr>
              <a:t>behavior.</a:t>
            </a:r>
            <a:endParaRPr lang="en-US" noProof="0" dirty="0">
              <a:solidFill>
                <a:schemeClr val="accent6"/>
              </a:solidFill>
              <a:latin typeface="Georgia" panose="02040502050405020303" pitchFamily="18" charset="0"/>
            </a:endParaRPr>
          </a:p>
          <a:p>
            <a:endParaRPr lang="en-US" noProof="0" dirty="0"/>
          </a:p>
          <a:p>
            <a:r>
              <a:rPr lang="en-US" noProof="0" dirty="0"/>
              <a:t>Handling unexpected behavior is a must. And the places from which this behavior can arise also grow. It is difficult to plan for this unexpected behavior, as in most cases they are unknown unknowns. But some case examples could be the following:</a:t>
            </a:r>
          </a:p>
          <a:p>
            <a:pPr marL="171450" indent="-171450">
              <a:buFontTx/>
              <a:buChar char="-"/>
            </a:pPr>
            <a:r>
              <a:rPr lang="en-US" noProof="0" dirty="0"/>
              <a:t>Supporting business with behavior that was never observed in production.</a:t>
            </a:r>
          </a:p>
          <a:p>
            <a:pPr marL="171450" indent="-171450">
              <a:buFontTx/>
              <a:buChar char="-"/>
            </a:pPr>
            <a:r>
              <a:rPr lang="en-US" noProof="0" dirty="0"/>
              <a:t>Or it could also be related to indirect effects, like for example unintended business consequences based on the AI solution.</a:t>
            </a:r>
          </a:p>
          <a:p>
            <a:pPr marL="171450" indent="-171450">
              <a:buFontTx/>
              <a:buChar char="-"/>
            </a:pPr>
            <a:endParaRPr lang="en-US" noProof="0" dirty="0"/>
          </a:p>
          <a:p>
            <a:pPr marL="0" indent="0">
              <a:buFontTx/>
              <a:buNone/>
            </a:pPr>
            <a:r>
              <a:rPr lang="en-US" noProof="0" dirty="0"/>
              <a:t>Apart from unexpected behavior, it is necessary to prepare to deal with processes and people. There should be processes in place to deal with business feedback.</a:t>
            </a:r>
          </a:p>
          <a:p>
            <a:pPr marL="171450" indent="-171450">
              <a:buFontTx/>
              <a:buChar char="-"/>
            </a:pPr>
            <a:r>
              <a:rPr lang="en-US" noProof="0" dirty="0"/>
              <a:t>Ideally, when adding or changing functionality, business support will be necessary as most likely these scaled solutions will be interacting with other processes.</a:t>
            </a:r>
          </a:p>
          <a:p>
            <a:pPr marL="171450" indent="-171450">
              <a:buFontTx/>
              <a:buChar char="-"/>
            </a:pPr>
            <a:r>
              <a:rPr lang="en-US" noProof="0" dirty="0"/>
              <a:t>For this reason, the non-technical people should also be trained to use and understand these AI tools.</a:t>
            </a:r>
          </a:p>
          <a:p>
            <a:pPr marL="171450" indent="-171450">
              <a:buFontTx/>
              <a:buChar char="-"/>
            </a:pPr>
            <a:r>
              <a:rPr lang="en-US" noProof="0" dirty="0"/>
              <a:t>Moreover, for applications facing the customer</a:t>
            </a:r>
            <a:r>
              <a:rPr lang="en-GB" dirty="0"/>
              <a:t>, it should be easy to deal with customer feedback.</a:t>
            </a:r>
          </a:p>
        </p:txBody>
      </p:sp>
      <p:sp>
        <p:nvSpPr>
          <p:cNvPr id="4" name="Slide Number Placeholder 3"/>
          <p:cNvSpPr>
            <a:spLocks noGrp="1"/>
          </p:cNvSpPr>
          <p:nvPr>
            <p:ph type="sldNum" sz="quarter" idx="5"/>
          </p:nvPr>
        </p:nvSpPr>
        <p:spPr/>
        <p:txBody>
          <a:bodyPr/>
          <a:lstStyle/>
          <a:p>
            <a:fld id="{B29A6767-E9CF-4EAA-A376-CD3042560A0D}" type="slidenum">
              <a:rPr lang="en-GB" smtClean="0"/>
              <a:t>32</a:t>
            </a:fld>
            <a:endParaRPr lang="en-GB"/>
          </a:p>
        </p:txBody>
      </p:sp>
    </p:spTree>
    <p:extLst>
      <p:ext uri="{BB962C8B-B14F-4D97-AF65-F5344CB8AC3E}">
        <p14:creationId xmlns:p14="http://schemas.microsoft.com/office/powerpoint/2010/main" val="4131904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Another one of the challenges of deploying AI is that data distributions can shift. When this happens, the assumption that past data is representative for future data is broken. This means that the assumptions that hold our model together are violated as there is no point in trying to predict future behaviour if the past is not representative of the future. There are two main kind of drift or shift, namely data drift and concept drift.</a:t>
            </a:r>
          </a:p>
          <a:p>
            <a:pPr marL="0" indent="0">
              <a:buFontTx/>
              <a:buNone/>
            </a:pPr>
            <a:endParaRPr lang="en-GB" dirty="0"/>
          </a:p>
          <a:p>
            <a:pPr marL="0" indent="0">
              <a:buFontTx/>
              <a:buNone/>
            </a:pPr>
            <a:r>
              <a:rPr lang="en-GB" dirty="0"/>
              <a:t>Data drift is encountered</a:t>
            </a:r>
            <a:r>
              <a:rPr lang="en-GB" sz="1200" dirty="0"/>
              <a:t> when the distribution of the features or target changes. This means that past performance does not guarantee future results. So even if the model used to be very good, that might not be the case moving forward.</a:t>
            </a:r>
            <a:r>
              <a:rPr lang="en-US" sz="1200" dirty="0"/>
              <a:t> Although is true that ML Models are not ever lasting, in the presence of data shift the speed at which they decay increases.</a:t>
            </a:r>
            <a:endParaRPr lang="en-BE" sz="1200" dirty="0"/>
          </a:p>
          <a:p>
            <a:pPr marL="0" indent="0">
              <a:buFontTx/>
              <a:buNone/>
            </a:pPr>
            <a:endParaRPr lang="en-GB" dirty="0"/>
          </a:p>
          <a:p>
            <a:r>
              <a:rPr lang="en-GB" sz="1200" dirty="0"/>
              <a:t>Concept drift occurs when the patterns learned by the model no longer hold. This is driven by the change in the relationship between the predicted target and the data features used to predict the target. This might happen slowly over time or suddenly, for example after COVID the digital purchase behaviour of most of population has changed. The data that was used to predict such behaviour may no longer be a good predictor. The tricky part with this kind of shift is that it makes it more difficult to correct as it is related to the fundamental relationship between the data. So in many cases completely new data would be needed.</a:t>
            </a:r>
          </a:p>
          <a:p>
            <a:pPr marL="0" indent="0">
              <a:buFontTx/>
              <a:buNone/>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33</a:t>
            </a:fld>
            <a:endParaRPr lang="en-GB"/>
          </a:p>
        </p:txBody>
      </p:sp>
    </p:spTree>
    <p:extLst>
      <p:ext uri="{BB962C8B-B14F-4D97-AF65-F5344CB8AC3E}">
        <p14:creationId xmlns:p14="http://schemas.microsoft.com/office/powerpoint/2010/main" val="4252407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Sculley et al. mention the following statement in their paper “Hidden technical debt in Machine Learning Systems”: </a:t>
            </a:r>
            <a:r>
              <a:rPr lang="en-GB" i="1" dirty="0"/>
              <a:t>“</a:t>
            </a:r>
            <a:r>
              <a:rPr lang="en-GB" dirty="0"/>
              <a:t>As the machine learning (ML) community continues to accumulate years of experience with live systems, a wide-spread and uncomfortable trend has emerged: developing and deploying ML systems is relatively fast and cheap, but maintaining them over time is difficult and expensive.”</a:t>
            </a:r>
          </a:p>
          <a:p>
            <a:r>
              <a:rPr lang="en-GB" dirty="0"/>
              <a:t>This seems to be a bit counterintuitive, but perhaps the driving force behind this is that as some new tools make developing and deploying easier; many developers fail to take into account the cost of maintaining ill-designed solutions. Thereby making the hidden technical debt extend across solutions. In all fairness, in some cases this is all explained by the complexity of the new solutions itself, as the cost of building such solutions has decreased exponentially over time.</a:t>
            </a:r>
          </a:p>
        </p:txBody>
      </p:sp>
      <p:sp>
        <p:nvSpPr>
          <p:cNvPr id="4" name="Slide Number Placeholder 3"/>
          <p:cNvSpPr>
            <a:spLocks noGrp="1"/>
          </p:cNvSpPr>
          <p:nvPr>
            <p:ph type="sldNum" sz="quarter" idx="5"/>
          </p:nvPr>
        </p:nvSpPr>
        <p:spPr/>
        <p:txBody>
          <a:bodyPr/>
          <a:lstStyle/>
          <a:p>
            <a:fld id="{B29A6767-E9CF-4EAA-A376-CD3042560A0D}" type="slidenum">
              <a:rPr lang="en-GB" smtClean="0"/>
              <a:t>34</a:t>
            </a:fld>
            <a:endParaRPr lang="en-GB"/>
          </a:p>
        </p:txBody>
      </p:sp>
    </p:spTree>
    <p:extLst>
      <p:ext uri="{BB962C8B-B14F-4D97-AF65-F5344CB8AC3E}">
        <p14:creationId xmlns:p14="http://schemas.microsoft.com/office/powerpoint/2010/main" val="411241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dimensions to maintaining an AI solution. It is a topic so rich and deep that many books have been written on it. This picture summarizes some of the most interesting things that need to be taken care of to make maintainable AI possible. We have already been over some of these topics like:</a:t>
            </a:r>
          </a:p>
          <a:p>
            <a:pPr marL="171450" indent="-171450">
              <a:buFontTx/>
              <a:buChar char="-"/>
            </a:pPr>
            <a:r>
              <a:rPr lang="en-GB" dirty="0"/>
              <a:t>Process Management</a:t>
            </a:r>
          </a:p>
          <a:p>
            <a:pPr marL="171450" indent="-171450">
              <a:buFontTx/>
              <a:buChar char="-"/>
            </a:pPr>
            <a:r>
              <a:rPr lang="en-GB" dirty="0"/>
              <a:t>Configurations</a:t>
            </a:r>
          </a:p>
          <a:p>
            <a:pPr marL="171450" indent="-171450">
              <a:buFontTx/>
              <a:buChar char="-"/>
            </a:pPr>
            <a:r>
              <a:rPr lang="en-GB" dirty="0"/>
              <a:t>Data Dependencies</a:t>
            </a:r>
          </a:p>
          <a:p>
            <a:pPr marL="171450" indent="-171450">
              <a:buFontTx/>
              <a:buChar char="-"/>
            </a:pPr>
            <a:r>
              <a:rPr lang="en-GB" dirty="0"/>
              <a:t>Feedback Loops</a:t>
            </a:r>
          </a:p>
          <a:p>
            <a:r>
              <a:rPr lang="en-GB" dirty="0"/>
              <a:t>We will dig deeper on the remaining of these topics when we discuss MLOps (or Machine Learning Operations) in the fifth module of this course. There we will even dedicate a full section to Monitoring and Testing.</a:t>
            </a:r>
          </a:p>
        </p:txBody>
      </p:sp>
      <p:sp>
        <p:nvSpPr>
          <p:cNvPr id="4" name="Slide Number Placeholder 3"/>
          <p:cNvSpPr>
            <a:spLocks noGrp="1"/>
          </p:cNvSpPr>
          <p:nvPr>
            <p:ph type="sldNum" sz="quarter" idx="5"/>
          </p:nvPr>
        </p:nvSpPr>
        <p:spPr/>
        <p:txBody>
          <a:bodyPr/>
          <a:lstStyle/>
          <a:p>
            <a:fld id="{B29A6767-E9CF-4EAA-A376-CD3042560A0D}" type="slidenum">
              <a:rPr lang="en-GB" smtClean="0"/>
              <a:t>35</a:t>
            </a:fld>
            <a:endParaRPr lang="en-GB"/>
          </a:p>
        </p:txBody>
      </p:sp>
    </p:spTree>
    <p:extLst>
      <p:ext uri="{BB962C8B-B14F-4D97-AF65-F5344CB8AC3E}">
        <p14:creationId xmlns:p14="http://schemas.microsoft.com/office/powerpoint/2010/main" val="4207519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dirty="0"/>
              <a:t>Selecting the right tool for the problem at hand is not always simple. The technology supporting AI is:</a:t>
            </a:r>
          </a:p>
          <a:p>
            <a:pPr algn="just"/>
            <a:r>
              <a:rPr lang="en-GB" dirty="0"/>
              <a:t> -Diverse and of different qualities and price tags,</a:t>
            </a:r>
          </a:p>
          <a:p>
            <a:pPr algn="just"/>
            <a:r>
              <a:rPr lang="en-GB" dirty="0"/>
              <a:t> -growing at a very rapid pace and</a:t>
            </a:r>
          </a:p>
          <a:p>
            <a:pPr algn="just"/>
            <a:r>
              <a:rPr lang="en-GB" dirty="0"/>
              <a:t> -generally tailored to solve very specific problems.</a:t>
            </a:r>
            <a:endParaRPr lang="en-GB" dirty="0">
              <a:solidFill>
                <a:schemeClr val="accent6"/>
              </a:solidFill>
            </a:endParaRPr>
          </a:p>
          <a:p>
            <a:pPr marL="0" indent="0">
              <a:buNone/>
            </a:pPr>
            <a:r>
              <a:rPr lang="en-GB" dirty="0">
                <a:solidFill>
                  <a:schemeClr val="accent6"/>
                </a:solidFill>
              </a:rPr>
              <a:t>The main take away to remember is that you shouldn’t</a:t>
            </a:r>
            <a:r>
              <a:rPr lang="en-GB" dirty="0"/>
              <a:t> marry yourself to a tool. Tools are just means to an end. It should be very easy to change between tools in most cases.</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36</a:t>
            </a:fld>
            <a:endParaRPr lang="en-GB"/>
          </a:p>
        </p:txBody>
      </p:sp>
    </p:spTree>
    <p:extLst>
      <p:ext uri="{BB962C8B-B14F-4D97-AF65-F5344CB8AC3E}">
        <p14:creationId xmlns:p14="http://schemas.microsoft.com/office/powerpoint/2010/main" val="720049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dirty="0"/>
              <a:t>Some general tips on selecting the right technology are the following ones:</a:t>
            </a:r>
          </a:p>
          <a:p>
            <a:pPr marL="0" indent="0" algn="just">
              <a:buNone/>
            </a:pPr>
            <a:endParaRPr lang="en-GB" dirty="0">
              <a:solidFill>
                <a:schemeClr val="accent6"/>
              </a:solidFill>
            </a:endParaRPr>
          </a:p>
          <a:p>
            <a:pPr marL="0" indent="0" algn="just">
              <a:buNone/>
            </a:pPr>
            <a:r>
              <a:rPr lang="en-GB" dirty="0">
                <a:solidFill>
                  <a:schemeClr val="accent6"/>
                </a:solidFill>
              </a:rPr>
              <a:t>- Integration should be easy. When y</a:t>
            </a:r>
            <a:r>
              <a:rPr lang="en-GB" dirty="0"/>
              <a:t>ou are already on an ecosystem, new tools need to be easily integrated. There is no point in having to change your complete way of working just to change a tool. Unless it is a completely disruptive tool and a proper cost-benefit analysis has been made.</a:t>
            </a:r>
          </a:p>
          <a:p>
            <a:pPr marL="0" indent="0" algn="just">
              <a:buNone/>
            </a:pPr>
            <a:r>
              <a:rPr lang="en-GB" dirty="0">
                <a:solidFill>
                  <a:schemeClr val="accent6"/>
                </a:solidFill>
              </a:rPr>
              <a:t>- Flexibility is key. </a:t>
            </a:r>
            <a:r>
              <a:rPr lang="en-GB" dirty="0"/>
              <a:t>Tools should be easy to use and flexible to customize. If your tools are too rigid or only work under very restrictive circumstances, perhaps it is a good moment to revaluate your choices.</a:t>
            </a:r>
          </a:p>
          <a:p>
            <a:pPr marL="0" indent="0" algn="just">
              <a:buNone/>
            </a:pPr>
            <a:r>
              <a:rPr lang="en-GB" dirty="0">
                <a:solidFill>
                  <a:schemeClr val="accent6"/>
                </a:solidFill>
              </a:rPr>
              <a:t>- Scalability is your friend. </a:t>
            </a:r>
            <a:r>
              <a:rPr lang="en-GB" dirty="0"/>
              <a:t>Not all tools scale well for all problems. No matter what kind of tool you are choosing, always consider how easy would it be to scale to your current solutions with it. It might save you some head aches down the road.</a:t>
            </a:r>
          </a:p>
          <a:p>
            <a:pPr marL="0" indent="0">
              <a:buNone/>
            </a:pPr>
            <a:r>
              <a:rPr lang="en-GB" dirty="0">
                <a:solidFill>
                  <a:schemeClr val="accent6"/>
                </a:solidFill>
              </a:rPr>
              <a:t>- Right tool for the right job. </a:t>
            </a:r>
            <a:r>
              <a:rPr lang="en-GB" dirty="0"/>
              <a:t>There are many tools available, so there is no need to overspend. Choose your tools matching your solutions. There is never a one size fits all tool. Make sure you are choosing a tool that solves the problem at hand.</a:t>
            </a:r>
          </a:p>
          <a:p>
            <a:pPr marL="0" indent="0">
              <a:buNone/>
            </a:pPr>
            <a:r>
              <a:rPr lang="en-GB" dirty="0">
                <a:solidFill>
                  <a:schemeClr val="accent6"/>
                </a:solidFill>
              </a:rPr>
              <a:t>- Support is important. </a:t>
            </a:r>
            <a:r>
              <a:rPr lang="en-GB" dirty="0"/>
              <a:t>Having good support and a large community behind a tool is key. Although paid support is good, having a tool with a large community makes it more likely that other people have already gone through similar situations. If you don’t have good support or a good community behind your tool choice, get ready for a ton of time devoted to small bugs.</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37</a:t>
            </a:fld>
            <a:endParaRPr lang="en-GB"/>
          </a:p>
        </p:txBody>
      </p:sp>
    </p:spTree>
    <p:extLst>
      <p:ext uri="{BB962C8B-B14F-4D97-AF65-F5344CB8AC3E}">
        <p14:creationId xmlns:p14="http://schemas.microsoft.com/office/powerpoint/2010/main" val="226880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last point to keep in mind is that the AI ecosystems are growing scaringly fast, which steadily increases the search cost of new tools. It is sufficient to see this ecosystem for conversational AI, which is just a small part of the capabilities of AI. The main message we want to convey is that you remember the tips we showed you for selecting tools when it comes to selecting your AI ecosystem. Do not marry yourself to a particular technology or vendor, as new and better solutions are released every day. Just make sure that you are flexible, cost effective and ready to evolve on a continuous basis.</a:t>
            </a:r>
          </a:p>
        </p:txBody>
      </p:sp>
      <p:sp>
        <p:nvSpPr>
          <p:cNvPr id="4" name="Slide Number Placeholder 3"/>
          <p:cNvSpPr>
            <a:spLocks noGrp="1"/>
          </p:cNvSpPr>
          <p:nvPr>
            <p:ph type="sldNum" sz="quarter" idx="5"/>
          </p:nvPr>
        </p:nvSpPr>
        <p:spPr/>
        <p:txBody>
          <a:bodyPr/>
          <a:lstStyle/>
          <a:p>
            <a:fld id="{B29A6767-E9CF-4EAA-A376-CD3042560A0D}" type="slidenum">
              <a:rPr lang="en-GB" smtClean="0"/>
              <a:t>38</a:t>
            </a:fld>
            <a:endParaRPr lang="en-GB"/>
          </a:p>
        </p:txBody>
      </p:sp>
    </p:spTree>
    <p:extLst>
      <p:ext uri="{BB962C8B-B14F-4D97-AF65-F5344CB8AC3E}">
        <p14:creationId xmlns:p14="http://schemas.microsoft.com/office/powerpoint/2010/main" val="3598923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talk about data-centric AI and find out what it means.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6767-E9CF-4EAA-A376-CD3042560A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97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discussion of AI in real life and the kind of difficulties that one might run into.</a:t>
            </a:r>
          </a:p>
        </p:txBody>
      </p:sp>
      <p:sp>
        <p:nvSpPr>
          <p:cNvPr id="4" name="Slide Number Placeholder 3"/>
          <p:cNvSpPr>
            <a:spLocks noGrp="1"/>
          </p:cNvSpPr>
          <p:nvPr>
            <p:ph type="sldNum" sz="quarter" idx="5"/>
          </p:nvPr>
        </p:nvSpPr>
        <p:spPr/>
        <p:txBody>
          <a:bodyPr/>
          <a:lstStyle/>
          <a:p>
            <a:fld id="{B29A6767-E9CF-4EAA-A376-CD3042560A0D}" type="slidenum">
              <a:rPr lang="en-GB" smtClean="0"/>
              <a:t>4</a:t>
            </a:fld>
            <a:endParaRPr lang="en-GB"/>
          </a:p>
        </p:txBody>
      </p:sp>
    </p:spTree>
    <p:extLst>
      <p:ext uri="{BB962C8B-B14F-4D97-AF65-F5344CB8AC3E}">
        <p14:creationId xmlns:p14="http://schemas.microsoft.com/office/powerpoint/2010/main" val="710528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Big data and AI are not new anymore, we have learned how to deal with very sophisticated problems using advanced analytics and have even become very good at it. But can we do more? </a:t>
            </a:r>
          </a:p>
          <a:p>
            <a:pPr algn="l"/>
            <a:r>
              <a:rPr lang="en-US" dirty="0"/>
              <a:t>To answer this question, let us take a step back. We have previously talked about the value of data in this course, and how data has become the new gold, oil or electricity. So why don’t we improve the way we use it? Or is it even possible? Stanford Professor and founder of deeplearning.ai,  Andrew Ng, has become a big advocate of this way of thinking. He states that: </a:t>
            </a:r>
            <a:r>
              <a:rPr lang="en-GB" dirty="0"/>
              <a:t>“The model and the code for many applications are basically a solved problem. Now that the models have advanced to a certain point, we got to make the data work as well.”. This means that we should start creating a framework to systematically improve our data as we have already done with the models. Or as Andrew puts it “Many data scientists have their own ways to clean data, but what we don’t have is a systematic mental framework for doing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new framework is called data-centric AI and t</a:t>
            </a:r>
            <a:r>
              <a:rPr lang="en-US" dirty="0"/>
              <a:t>his change of mental framework has a huge potential economic benefit. We can see this in another statement of Professor Ng: </a:t>
            </a:r>
            <a:r>
              <a:rPr lang="en-GB" dirty="0"/>
              <a:t>“Just like the rise of deep learning a decade ago spawned tons of new jobs, I hope that data-centric AI development will spawn tons of new jobs in many industries.”</a:t>
            </a:r>
          </a:p>
          <a:p>
            <a:pPr algn="l"/>
            <a:r>
              <a:rPr lang="en-US" dirty="0"/>
              <a:t>Before we dig deeper on what being data-centric actually means, let us start with a little motivation on why it is important.</a:t>
            </a:r>
          </a:p>
        </p:txBody>
      </p:sp>
      <p:sp>
        <p:nvSpPr>
          <p:cNvPr id="4" name="Slide Number Placeholder 3"/>
          <p:cNvSpPr>
            <a:spLocks noGrp="1"/>
          </p:cNvSpPr>
          <p:nvPr>
            <p:ph type="sldNum" sz="quarter" idx="5"/>
          </p:nvPr>
        </p:nvSpPr>
        <p:spPr/>
        <p:txBody>
          <a:bodyPr/>
          <a:lstStyle/>
          <a:p>
            <a:fld id="{B29A6767-E9CF-4EAA-A376-CD3042560A0D}" type="slidenum">
              <a:rPr lang="en-GB" smtClean="0"/>
              <a:t>40</a:t>
            </a:fld>
            <a:endParaRPr lang="en-GB"/>
          </a:p>
        </p:txBody>
      </p:sp>
    </p:spTree>
    <p:extLst>
      <p:ext uri="{BB962C8B-B14F-4D97-AF65-F5344CB8AC3E}">
        <p14:creationId xmlns:p14="http://schemas.microsoft.com/office/powerpoint/2010/main" val="929929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is the central part of AI. Paradoxically, it is also the most undervalued and de-glamorized aspect of it. Many AI experts and practitioners tend to neglect the value of well-managed data. This often leads to what is known in the literature as data cascades. Following the same definition as in </a:t>
            </a:r>
            <a:r>
              <a:rPr lang="en-GB" dirty="0" err="1"/>
              <a:t>Sambasivan</a:t>
            </a:r>
            <a:r>
              <a:rPr lang="en-GB" dirty="0"/>
              <a:t> et al, 2021: </a:t>
            </a:r>
            <a:r>
              <a:rPr lang="en-GB" dirty="0">
                <a:solidFill>
                  <a:schemeClr val="accent6"/>
                </a:solidFill>
              </a:rPr>
              <a:t>Data Cascades </a:t>
            </a:r>
            <a:r>
              <a:rPr lang="en-GB" dirty="0"/>
              <a:t>are compounding events causing negative, downstream effects from data issues, that result in technical debt over time.</a:t>
            </a:r>
            <a:endParaRPr lang="en-GB"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6"/>
                </a:solidFill>
              </a:rPr>
              <a:t>From the image we can see how these negative effects, arising from different places in the ML model workflow, can accumulate. In turn this is forcing either the re-start of the iterative process or even the complete abandonment of the project. These, sometimes seemingly small, errors or events can become exponentially expensive as the cascades propagate. Moreover, the effects of these cascades can manifest even a long time after ML systems have been deployed, which can make maintenance virtually impossible.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6"/>
                </a:solidFill>
              </a:rPr>
              <a:t>This creates the need for not only big data, but good data. So, the process of improving our data must be a systematic one. Moreover, if we could leverage this process beyond just cleaning and maintaining our data, we could potentially also improve our ML systems by means of just improving our data instead of improving the model or the code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6"/>
              </a:solidFill>
            </a:endParaRP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41</a:t>
            </a:fld>
            <a:endParaRPr lang="en-GB"/>
          </a:p>
        </p:txBody>
      </p:sp>
    </p:spTree>
    <p:extLst>
      <p:ext uri="{BB962C8B-B14F-4D97-AF65-F5344CB8AC3E}">
        <p14:creationId xmlns:p14="http://schemas.microsoft.com/office/powerpoint/2010/main" val="58916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dirty="0"/>
              <a:t>The rise of </a:t>
            </a:r>
            <a:r>
              <a:rPr lang="en-GB" dirty="0">
                <a:solidFill>
                  <a:schemeClr val="accent6"/>
                </a:solidFill>
              </a:rPr>
              <a:t>Big data </a:t>
            </a:r>
            <a:r>
              <a:rPr lang="en-GB" dirty="0"/>
              <a:t>has allowed companies to extract enormous value from AI systems. During this period, models have improved enormously. But what if we focus on </a:t>
            </a:r>
            <a:r>
              <a:rPr lang="en-GB" dirty="0">
                <a:solidFill>
                  <a:schemeClr val="accent6"/>
                </a:solidFill>
              </a:rPr>
              <a:t>improving the data instead</a:t>
            </a:r>
            <a:r>
              <a:rPr lang="en-GB" dirty="0"/>
              <a:t>?</a:t>
            </a:r>
            <a:endParaRPr lang="en-GB" dirty="0">
              <a:solidFill>
                <a:schemeClr val="accent6"/>
              </a:solidFill>
            </a:endParaRPr>
          </a:p>
          <a:p>
            <a:pPr marL="0" indent="0">
              <a:buNone/>
            </a:pPr>
            <a:r>
              <a:rPr lang="en-GB" dirty="0">
                <a:solidFill>
                  <a:schemeClr val="accent6"/>
                </a:solidFill>
              </a:rPr>
              <a:t>What if instead of just focusing on exploding big data, we focus on having very good data to feed to our models?</a:t>
            </a:r>
          </a:p>
          <a:p>
            <a:pPr marL="0" indent="0">
              <a:buNone/>
            </a:pPr>
            <a:r>
              <a:rPr lang="en-GB" dirty="0">
                <a:solidFill>
                  <a:schemeClr val="accent6"/>
                </a:solidFill>
              </a:rPr>
              <a:t>This leads to another question however, namely: What exactly is good data? Good data should have the following characteristics:</a:t>
            </a:r>
          </a:p>
          <a:p>
            <a:r>
              <a:rPr lang="en-GB" dirty="0"/>
              <a:t>1-Good data should be defined consistently, for example that the definition of labels is unambiguous.</a:t>
            </a:r>
          </a:p>
          <a:p>
            <a:r>
              <a:rPr lang="en-GB" dirty="0"/>
              <a:t>2-Good data should cover all the important cases, meaning that you need a representative set of input features in the  data.</a:t>
            </a:r>
          </a:p>
          <a:p>
            <a:r>
              <a:rPr lang="en-GB" dirty="0"/>
              <a:t>3-We would like timely feedback from production data such that the data distribution covers data drift and concept drift issues.</a:t>
            </a:r>
          </a:p>
          <a:p>
            <a:r>
              <a:rPr lang="en-GB" dirty="0"/>
              <a:t>4- And good data should also be sized appropriately towards to the problems you are trying to solve and the ML models you are using to solve them.</a:t>
            </a:r>
            <a:endParaRPr lang="en-BE"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42</a:t>
            </a:fld>
            <a:endParaRPr lang="en-GB"/>
          </a:p>
        </p:txBody>
      </p:sp>
    </p:spTree>
    <p:extLst>
      <p:ext uri="{BB962C8B-B14F-4D97-AF65-F5344CB8AC3E}">
        <p14:creationId xmlns:p14="http://schemas.microsoft.com/office/powerpoint/2010/main" val="3061215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GB" dirty="0"/>
              <a:t>Since the Big Data revolution, and the explosion of advanced data analytics, data scientists have focused on improving the models and code as much as possible, rather than the data itself.</a:t>
            </a:r>
            <a:endParaRPr lang="en-GB" dirty="0">
              <a:solidFill>
                <a:schemeClr val="accent6"/>
              </a:solidFill>
            </a:endParaRPr>
          </a:p>
          <a:p>
            <a:pPr marL="0" indent="0" algn="just">
              <a:buNone/>
            </a:pPr>
            <a:r>
              <a:rPr lang="en-GB" dirty="0">
                <a:solidFill>
                  <a:schemeClr val="accent6"/>
                </a:solidFill>
              </a:rPr>
              <a:t>But this is not really a big surprise, it is actually expected to be the case if you think about it.</a:t>
            </a:r>
          </a:p>
          <a:p>
            <a:pPr algn="just"/>
            <a:r>
              <a:rPr lang="en-GB" dirty="0"/>
              <a:t>- In the first place, the industry follows academic development very closely. Most recent academic papers focus on improving the models, with some rough estimates indicating that as little as just 1% focuses on improving the data.</a:t>
            </a:r>
          </a:p>
          <a:p>
            <a:pPr algn="just"/>
            <a:r>
              <a:rPr lang="en-GB" dirty="0"/>
              <a:t>- The reason for this is that very often, benchmark data that have already been curated and properly tested are widespread used in certain domains. These benchmark datasets allow researchers to compare results, so naturally the development focuses mainly on how to improve the models.</a:t>
            </a:r>
          </a:p>
          <a:p>
            <a:pPr algn="just"/>
            <a:r>
              <a:rPr lang="en-GB" dirty="0"/>
              <a:t>- Another reason for this model-centric preference, is that the open-source culture has made model improvement accessible. It is very easy for somebody with access to GitHub to just grab a benchmark model and try to improve on it by fine-tuning it towards to the problem at hand.</a:t>
            </a:r>
          </a:p>
          <a:p>
            <a:pPr marL="0" indent="0" algn="just">
              <a:buNone/>
            </a:pPr>
            <a:r>
              <a:rPr lang="en-GB" dirty="0">
                <a:solidFill>
                  <a:schemeClr val="accent6"/>
                </a:solidFill>
              </a:rPr>
              <a:t>And in all fairness, all of this is not necessarily or even at all a bad thing. </a:t>
            </a:r>
            <a:r>
              <a:rPr lang="en-GB" dirty="0"/>
              <a:t>Following this approach towards AI has made tremendous progress in the last years. But now that the models have advanced to a certain point, we have the need for the data to catch up as well.</a:t>
            </a:r>
            <a:endParaRPr lang="en-BE"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43</a:t>
            </a:fld>
            <a:endParaRPr lang="en-GB"/>
          </a:p>
        </p:txBody>
      </p:sp>
    </p:spTree>
    <p:extLst>
      <p:ext uri="{BB962C8B-B14F-4D97-AF65-F5344CB8AC3E}">
        <p14:creationId xmlns:p14="http://schemas.microsoft.com/office/powerpoint/2010/main" val="357923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can we make the best use of the data? How can we change the mental framework and become more data-centric? The </a:t>
            </a:r>
            <a:r>
              <a:rPr lang="en-GB" dirty="0"/>
              <a:t>Aim of the data-centric approach is to make data quality a systematic issue.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have to keep in mind that being data-centric is not just related to having the right tools for it, nor a particular algorithm nor a one-size fits them all kind of solution. It is about creating neat processes to govern the mental framework, so the data is consistent and of high quality. And the changes we make to improve that consistency have to be systematic. That way we can hold our models fixed and evaluate the impact that improvements on the data make on the model’s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why should we change? Here are a couple of reasons to do so:</a:t>
            </a:r>
          </a:p>
          <a:p>
            <a:pPr algn="just"/>
            <a:r>
              <a:rPr lang="en-GB" dirty="0"/>
              <a:t>- Improving the data can greatly improve the quality of the whole AI system</a:t>
            </a:r>
          </a:p>
          <a:p>
            <a:pPr algn="just"/>
            <a:r>
              <a:rPr lang="en-GB" dirty="0"/>
              <a:t>- Maintainability becomes easier, and like we have seen in this course before, this tends to be one of the most difficult things to do properly.</a:t>
            </a:r>
          </a:p>
          <a:p>
            <a:pPr algn="just"/>
            <a:r>
              <a:rPr lang="en-GB" dirty="0"/>
              <a:t>- Additionally, good clean data eases the whole deployment process.</a:t>
            </a:r>
            <a:endParaRPr lang="en-US" dirty="0"/>
          </a:p>
          <a:p>
            <a:r>
              <a:rPr lang="en-US" dirty="0"/>
              <a:t>On a reaffirming note, we can see in the picture that improving the data quality outperforms increasing the sample size. Take for example the noisy dataset with 500 samples. Tripling the dataset’s size gives about the same performance gain as simply using a clean dataset of 500 samples. So no big data, but good data. This is especially helpful when dealing with smaller sample sizes. And there is a big economic incentive here, because there are many economic sectors that are still not using AI solutions because of the lack of data. However, imagine that we can generate good results in smaller samples by means of just improving the quality of the data. Well, then we could bring AI to places were there is still a lot of unexploited potential.</a:t>
            </a:r>
          </a:p>
        </p:txBody>
      </p:sp>
      <p:sp>
        <p:nvSpPr>
          <p:cNvPr id="4" name="Slide Number Placeholder 3"/>
          <p:cNvSpPr>
            <a:spLocks noGrp="1"/>
          </p:cNvSpPr>
          <p:nvPr>
            <p:ph type="sldNum" sz="quarter" idx="5"/>
          </p:nvPr>
        </p:nvSpPr>
        <p:spPr/>
        <p:txBody>
          <a:bodyPr/>
          <a:lstStyle/>
          <a:p>
            <a:fld id="{B29A6767-E9CF-4EAA-A376-CD3042560A0D}" type="slidenum">
              <a:rPr lang="en-GB" smtClean="0"/>
              <a:t>44</a:t>
            </a:fld>
            <a:endParaRPr lang="en-GB"/>
          </a:p>
        </p:txBody>
      </p:sp>
    </p:spTree>
    <p:extLst>
      <p:ext uri="{BB962C8B-B14F-4D97-AF65-F5344CB8AC3E}">
        <p14:creationId xmlns:p14="http://schemas.microsoft.com/office/powerpoint/2010/main" val="609630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Now lets us compare the two frameworks. As we have discussed before, we can abstract an AI system as the sum of 2 components: the Code (or more accurate, the software code and ML model) and the data. Being model-centric or being data-centric is just a matter of which component we choose to optimize.</a:t>
            </a:r>
          </a:p>
          <a:p>
            <a:pPr algn="l"/>
            <a:r>
              <a:rPr lang="en-GB" dirty="0"/>
              <a:t>In the model-centric approach we c</a:t>
            </a:r>
            <a:r>
              <a:rPr lang="en-GB" sz="1200" dirty="0"/>
              <a:t>ollect all the data we can and develop a model good enough to deal with that data. We therefore hold the data fixed and iteratively improve the model.</a:t>
            </a:r>
          </a:p>
          <a:p>
            <a:pPr algn="l"/>
            <a:r>
              <a:rPr lang="en-GB" sz="1200" dirty="0"/>
              <a:t>The data-centric approach does basically the same but around the data. Here, the consistency of the data is paramount. We need to use the right tools to improve the data quality. This way we’ll allow multiple models to do well because of the data. And unlike in the model-centric approach, this time we hold the code fixed and improve the data iteratively.</a:t>
            </a:r>
          </a:p>
          <a:p>
            <a:pPr algn="l">
              <a:lnSpc>
                <a:spcPct val="100000"/>
              </a:lnSpc>
            </a:pPr>
            <a:r>
              <a:rPr lang="en-GB" sz="1200" dirty="0"/>
              <a:t>Please note that in both cases we work iteratively to achieve better results. It is very important that, as a manager, you understand that this part of the process is regardless of the framework. Also understand the value of not rushing this process just to get results faster, because more likely you are just pushing the problems forward to when it is time to maintain applications in production.</a:t>
            </a:r>
            <a:endParaRPr lang="en-US" sz="1200" dirty="0"/>
          </a:p>
          <a:p>
            <a:pPr marL="0" indent="0" algn="l">
              <a:buFontTx/>
              <a:buNone/>
            </a:pPr>
            <a:endParaRPr lang="en-BE" sz="1200" dirty="0"/>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45</a:t>
            </a:fld>
            <a:endParaRPr lang="en-GB"/>
          </a:p>
        </p:txBody>
      </p:sp>
    </p:spTree>
    <p:extLst>
      <p:ext uri="{BB962C8B-B14F-4D97-AF65-F5344CB8AC3E}">
        <p14:creationId xmlns:p14="http://schemas.microsoft.com/office/powerpoint/2010/main" val="2411570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three examples with some performance measurements for steel defects, solar panels and surface inspection applications. The baselines contain benchmark models that are develop properly let’s say. As we can see, in all three cases, the model-centric approach is not showing any improvements over the baseline. The data-centric approach on the other hand is showing some improvements. Not always, but sometimes a little bit and sometimes even a lot. This is just to show how we can still make some performance gains if we focus on the data after we have exhausted the possible improvements via the model.</a:t>
            </a:r>
          </a:p>
          <a:p>
            <a:r>
              <a:rPr lang="en-US" dirty="0"/>
              <a:t>This does not mean that improving the model is not important, but once you have exhausted the possibilities of improving the model, there is always place to improve the data.</a:t>
            </a:r>
          </a:p>
        </p:txBody>
      </p:sp>
      <p:sp>
        <p:nvSpPr>
          <p:cNvPr id="4" name="Slide Number Placeholder 3"/>
          <p:cNvSpPr>
            <a:spLocks noGrp="1"/>
          </p:cNvSpPr>
          <p:nvPr>
            <p:ph type="sldNum" sz="quarter" idx="5"/>
          </p:nvPr>
        </p:nvSpPr>
        <p:spPr/>
        <p:txBody>
          <a:bodyPr/>
          <a:lstStyle/>
          <a:p>
            <a:fld id="{B29A6767-E9CF-4EAA-A376-CD3042560A0D}" type="slidenum">
              <a:rPr lang="en-GB" smtClean="0"/>
              <a:t>46</a:t>
            </a:fld>
            <a:endParaRPr lang="en-GB"/>
          </a:p>
        </p:txBody>
      </p:sp>
    </p:spTree>
    <p:extLst>
      <p:ext uri="{BB962C8B-B14F-4D97-AF65-F5344CB8AC3E}">
        <p14:creationId xmlns:p14="http://schemas.microsoft.com/office/powerpoint/2010/main" val="672305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the main takeaways for data-centric AI:</a:t>
            </a:r>
          </a:p>
          <a:p>
            <a:pPr marL="0" indent="0">
              <a:buNone/>
            </a:pPr>
            <a:r>
              <a:rPr lang="en-GB" dirty="0">
                <a:solidFill>
                  <a:schemeClr val="accent6"/>
                </a:solidFill>
              </a:rPr>
              <a:t>- We need systematic improvements. </a:t>
            </a:r>
            <a:r>
              <a:rPr lang="en-GB" dirty="0"/>
              <a:t>For this approach to work, it should be an efficient and systematic process. Remember that it is about the framework, not the tooling.</a:t>
            </a:r>
          </a:p>
          <a:p>
            <a:pPr marL="0" indent="0">
              <a:buNone/>
            </a:pPr>
            <a:r>
              <a:rPr lang="en-GB" dirty="0">
                <a:solidFill>
                  <a:schemeClr val="accent6"/>
                </a:solidFill>
              </a:rPr>
              <a:t>- We focus on high quality data. It i</a:t>
            </a:r>
            <a:r>
              <a:rPr lang="en-GB" dirty="0"/>
              <a:t>s important to guarantee high quality data throughout the whole project life cycle. Better data means better systems.</a:t>
            </a:r>
          </a:p>
          <a:p>
            <a:pPr marL="0" indent="0">
              <a:buNone/>
            </a:pPr>
            <a:r>
              <a:rPr lang="en-GB" dirty="0">
                <a:solidFill>
                  <a:schemeClr val="accent6"/>
                </a:solidFill>
              </a:rPr>
              <a:t>- It is time to improve our approach. </a:t>
            </a:r>
            <a:r>
              <a:rPr lang="en-GB" dirty="0"/>
              <a:t>The model-centric approach has taken us very far, but we can still go further. There is lot that can be gained by just improving the way we think about our data.</a:t>
            </a:r>
          </a:p>
          <a:p>
            <a:pPr marL="0" indent="0">
              <a:buNone/>
            </a:pPr>
            <a:r>
              <a:rPr lang="en-GB" dirty="0">
                <a:solidFill>
                  <a:schemeClr val="accent6"/>
                </a:solidFill>
              </a:rPr>
              <a:t>- And finally, investing in data pays off. </a:t>
            </a:r>
            <a:r>
              <a:rPr lang="en-GB" dirty="0"/>
              <a:t>This is yet another reason why having a solid data strategy helps to improve business results. Remember, that investing in data is not only about tooling and databases, but investing in data is about processes, frameworks and having the right mind set.</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47</a:t>
            </a:fld>
            <a:endParaRPr lang="en-GB"/>
          </a:p>
        </p:txBody>
      </p:sp>
    </p:spTree>
    <p:extLst>
      <p:ext uri="{BB962C8B-B14F-4D97-AF65-F5344CB8AC3E}">
        <p14:creationId xmlns:p14="http://schemas.microsoft.com/office/powerpoint/2010/main" val="2971304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in this section, we can improve the performance of the whole AI system, if we are willing to change our mental framework to be more systematic when it comes to data. But then we can ask ourselves: What if </a:t>
            </a:r>
            <a:r>
              <a:rPr lang="en-GB" dirty="0"/>
              <a:t>we use the same principle for the whole project lifecycle?</a:t>
            </a:r>
            <a:endParaRPr lang="en-US" dirty="0"/>
          </a:p>
          <a:p>
            <a:r>
              <a:rPr lang="en-US" dirty="0"/>
              <a:t>Here is the entrance of Machine Learning Operations, most popularly known as MLOPs. This is a framework that establishes a general set of guiding principles to do just that. Bringing together the design, model development and operations under the same roof. </a:t>
            </a:r>
          </a:p>
          <a:p>
            <a:r>
              <a:rPr lang="en-US" dirty="0"/>
              <a:t>In the fifth and final module we are going to expand on this useful framework, where you will be able to understand exactly what it is and why it is so useful when it comes to the implementation of AI systems.</a:t>
            </a:r>
          </a:p>
        </p:txBody>
      </p:sp>
      <p:sp>
        <p:nvSpPr>
          <p:cNvPr id="4" name="Slide Number Placeholder 3"/>
          <p:cNvSpPr>
            <a:spLocks noGrp="1"/>
          </p:cNvSpPr>
          <p:nvPr>
            <p:ph type="sldNum" sz="quarter" idx="5"/>
          </p:nvPr>
        </p:nvSpPr>
        <p:spPr/>
        <p:txBody>
          <a:bodyPr/>
          <a:lstStyle/>
          <a:p>
            <a:fld id="{B29A6767-E9CF-4EAA-A376-CD3042560A0D}" type="slidenum">
              <a:rPr lang="en-GB" smtClean="0"/>
              <a:t>48</a:t>
            </a:fld>
            <a:endParaRPr lang="en-GB"/>
          </a:p>
        </p:txBody>
      </p:sp>
    </p:spTree>
    <p:extLst>
      <p:ext uri="{BB962C8B-B14F-4D97-AF65-F5344CB8AC3E}">
        <p14:creationId xmlns:p14="http://schemas.microsoft.com/office/powerpoint/2010/main" val="117043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fourth module. I hope to see you again in the next and final module where we will discuss how to monitor deployed AI solutions, bye.</a:t>
            </a:r>
          </a:p>
        </p:txBody>
      </p:sp>
      <p:sp>
        <p:nvSpPr>
          <p:cNvPr id="4" name="Slide Number Placeholder 3"/>
          <p:cNvSpPr>
            <a:spLocks noGrp="1"/>
          </p:cNvSpPr>
          <p:nvPr>
            <p:ph type="sldNum" sz="quarter" idx="5"/>
          </p:nvPr>
        </p:nvSpPr>
        <p:spPr/>
        <p:txBody>
          <a:bodyPr/>
          <a:lstStyle/>
          <a:p>
            <a:fld id="{B29A6767-E9CF-4EAA-A376-CD3042560A0D}" type="slidenum">
              <a:rPr lang="en-GB" smtClean="0"/>
              <a:t>49</a:t>
            </a:fld>
            <a:endParaRPr lang="en-GB"/>
          </a:p>
        </p:txBody>
      </p:sp>
    </p:spTree>
    <p:extLst>
      <p:ext uri="{BB962C8B-B14F-4D97-AF65-F5344CB8AC3E}">
        <p14:creationId xmlns:p14="http://schemas.microsoft.com/office/powerpoint/2010/main" val="335116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 is everywhere and everybody is using it, maybe even without realizing it. We list some examples of big tech companies and how they apply AI in their products or daily operations.</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5</a:t>
            </a:fld>
            <a:endParaRPr lang="en-GB"/>
          </a:p>
        </p:txBody>
      </p:sp>
    </p:spTree>
    <p:extLst>
      <p:ext uri="{BB962C8B-B14F-4D97-AF65-F5344CB8AC3E}">
        <p14:creationId xmlns:p14="http://schemas.microsoft.com/office/powerpoint/2010/main" val="171158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just a small example to show how omnipresent AI is in the banking sector for example. AI is used for chatbots, mobile banking apps, loan default predictions, fraud detection, cyber-security and product cross- or upselling.</a:t>
            </a:r>
          </a:p>
        </p:txBody>
      </p:sp>
      <p:sp>
        <p:nvSpPr>
          <p:cNvPr id="4" name="Slide Number Placeholder 3"/>
          <p:cNvSpPr>
            <a:spLocks noGrp="1"/>
          </p:cNvSpPr>
          <p:nvPr>
            <p:ph type="sldNum" sz="quarter" idx="5"/>
          </p:nvPr>
        </p:nvSpPr>
        <p:spPr/>
        <p:txBody>
          <a:bodyPr/>
          <a:lstStyle/>
          <a:p>
            <a:fld id="{B29A6767-E9CF-4EAA-A376-CD3042560A0D}" type="slidenum">
              <a:rPr lang="en-GB" smtClean="0"/>
              <a:t>6</a:t>
            </a:fld>
            <a:endParaRPr lang="en-GB"/>
          </a:p>
        </p:txBody>
      </p:sp>
    </p:spTree>
    <p:extLst>
      <p:ext uri="{BB962C8B-B14F-4D97-AF65-F5344CB8AC3E}">
        <p14:creationId xmlns:p14="http://schemas.microsoft.com/office/powerpoint/2010/main" val="369877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t>AI systems seem to be omnipresent. So it is quite natural to start asking questions about what it takes to build those solutions. Some possible questions are the following:</a:t>
            </a:r>
          </a:p>
          <a:p>
            <a:pPr algn="just"/>
            <a:r>
              <a:rPr lang="en-GB" i="0" dirty="0"/>
              <a:t>-How easy is it to build an AI solution?</a:t>
            </a:r>
          </a:p>
          <a:p>
            <a:pPr algn="just"/>
            <a:r>
              <a:rPr lang="en-GB" i="0" dirty="0"/>
              <a:t>-What are the requirements to build an AI solution?</a:t>
            </a:r>
          </a:p>
          <a:p>
            <a:pPr algn="just"/>
            <a:r>
              <a:rPr lang="en-GB" i="0" dirty="0"/>
              <a:t>-Is building an AI solution the same as building any piece of software?</a:t>
            </a:r>
          </a:p>
          <a:p>
            <a:pPr algn="just"/>
            <a:r>
              <a:rPr lang="en-GB" i="0" dirty="0"/>
              <a:t>-What are the challenges to make my AI solution work?</a:t>
            </a:r>
          </a:p>
          <a:p>
            <a:pPr algn="just"/>
            <a:r>
              <a:rPr lang="en-GB" i="0" dirty="0"/>
              <a:t>-What kind of special tools do I need to build an AI solution?</a:t>
            </a:r>
          </a:p>
          <a:p>
            <a:pPr algn="just"/>
            <a:r>
              <a:rPr lang="en-GB" i="0" dirty="0"/>
              <a:t>We aim to answer these questions in this module!</a:t>
            </a:r>
          </a:p>
          <a:p>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7</a:t>
            </a:fld>
            <a:endParaRPr lang="en-GB"/>
          </a:p>
        </p:txBody>
      </p:sp>
    </p:spTree>
    <p:extLst>
      <p:ext uri="{BB962C8B-B14F-4D97-AF65-F5344CB8AC3E}">
        <p14:creationId xmlns:p14="http://schemas.microsoft.com/office/powerpoint/2010/main" val="339804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answer to the previous questions is that AI systems are rather difficult to build properly as they require particular attention to some topics and points of the project lifecycle. From a high-level point of view, most difficulties in building AI systems arise from the following 5 places:</a:t>
            </a:r>
          </a:p>
          <a:p>
            <a:r>
              <a:rPr lang="en-US" dirty="0"/>
              <a:t>- Entanglement: meaning that </a:t>
            </a:r>
            <a:r>
              <a:rPr lang="en-GB" b="0" i="0" dirty="0">
                <a:effectLst/>
                <a:latin typeface="Source Sans Pro" panose="020B0503030403020204" pitchFamily="34" charset="0"/>
              </a:rPr>
              <a:t>“changing anything changes everything” . There are simply so many things to track and they are so interconnected that if changes are not properly tracked, even the smallest one could spell significant trouble down the line.</a:t>
            </a:r>
          </a:p>
          <a:p>
            <a:r>
              <a:rPr lang="en-GB" b="0" i="0" dirty="0">
                <a:effectLst/>
                <a:latin typeface="Source Sans Pro" panose="020B0503030403020204" pitchFamily="34" charset="0"/>
              </a:rPr>
              <a:t>- Data Management: good data governance is key to building any AI solution. As we do not only need to maintain code but also data. Tracking all data dependencies, creating robust data pipelines, having good metadata are only some of the few things that a good data strategy requires.</a:t>
            </a:r>
          </a:p>
          <a:p>
            <a:r>
              <a:rPr lang="en-GB" b="0" i="0" dirty="0">
                <a:effectLst/>
                <a:latin typeface="Source Sans Pro" panose="020B0503030403020204" pitchFamily="34" charset="0"/>
              </a:rPr>
              <a:t>- Configurations: when we think about configurations in this context, we think of how ML models are constantly being iterated and might contain a vast number of parameters that should be tracked. However, data transformations and other specialized components might have parameters that interact with the AI system as well. It is for that reason that it is key to have flexible and well-maintained configurations.</a:t>
            </a:r>
          </a:p>
          <a:p>
            <a:r>
              <a:rPr lang="en-GB" b="0" i="0" dirty="0">
                <a:effectLst/>
                <a:latin typeface="Source Sans Pro" panose="020B0503030403020204" pitchFamily="34" charset="0"/>
              </a:rPr>
              <a:t>- Different expertise: AI solutions require interdisciplinary teams to cooperate which can result in no single person or team understanding the totality of the solution. If not managed well, teams will start blaming each other for mistakes without necessarily being able to understand where failures are arising from.</a:t>
            </a:r>
          </a:p>
          <a:p>
            <a:r>
              <a:rPr lang="en-GB" b="0" i="0" dirty="0">
                <a:effectLst/>
                <a:latin typeface="Source Sans Pro" panose="020B0503030403020204" pitchFamily="34" charset="0"/>
              </a:rPr>
              <a:t>- Model governance: On top of code and data, AI system also have models as artifacts. Those models should also be subjected to proper governance. Deploying the wrong model or training a model on the wrong data might lead to serious failures in production.</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8</a:t>
            </a:fld>
            <a:endParaRPr lang="en-GB"/>
          </a:p>
        </p:txBody>
      </p:sp>
    </p:spTree>
    <p:extLst>
      <p:ext uri="{BB962C8B-B14F-4D97-AF65-F5344CB8AC3E}">
        <p14:creationId xmlns:p14="http://schemas.microsoft.com/office/powerpoint/2010/main" val="2691413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as mentioned before, building a good AI system requires a high diversity of expertise. Preferably cross functional teams working together towards the same goal. Real life AI systems are very different from POCs and purely academic or experimental set ups. When building a real life AI you not only need the data scientist to bring forward the Machine Learning expertise, but also a business counterparty to specify requirements and make sure that actual value is being created. On the other hand, you will also good need software engineering to build a robust product as well as DevOps (or more particular to this case, MLOps) to ensure the appropriate design and continuous functioning of the solution. During the rest of this module, we are going to expand on the challenges of building AI solutions from technical aspects to business problems.</a:t>
            </a:r>
            <a:endParaRPr lang="en-BE" dirty="0"/>
          </a:p>
        </p:txBody>
      </p:sp>
      <p:sp>
        <p:nvSpPr>
          <p:cNvPr id="4" name="Slide Number Placeholder 3"/>
          <p:cNvSpPr>
            <a:spLocks noGrp="1"/>
          </p:cNvSpPr>
          <p:nvPr>
            <p:ph type="sldNum" sz="quarter" idx="5"/>
          </p:nvPr>
        </p:nvSpPr>
        <p:spPr/>
        <p:txBody>
          <a:bodyPr/>
          <a:lstStyle/>
          <a:p>
            <a:fld id="{B29A6767-E9CF-4EAA-A376-CD3042560A0D}" type="slidenum">
              <a:rPr lang="en-GB" smtClean="0"/>
              <a:t>9</a:t>
            </a:fld>
            <a:endParaRPr lang="en-GB"/>
          </a:p>
        </p:txBody>
      </p:sp>
    </p:spTree>
    <p:extLst>
      <p:ext uri="{BB962C8B-B14F-4D97-AF65-F5344CB8AC3E}">
        <p14:creationId xmlns:p14="http://schemas.microsoft.com/office/powerpoint/2010/main" val="1901439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8ADA088-A0E4-4352-935C-1A1EE0929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099F3D-CBCF-4CAD-9608-FBB71B957C6B}"/>
              </a:ext>
            </a:extLst>
          </p:cNvPr>
          <p:cNvSpPr>
            <a:spLocks noGrp="1"/>
          </p:cNvSpPr>
          <p:nvPr>
            <p:ph type="ctrTitle"/>
          </p:nvPr>
        </p:nvSpPr>
        <p:spPr>
          <a:xfrm>
            <a:off x="852198" y="1906134"/>
            <a:ext cx="9144000" cy="2387600"/>
          </a:xfrm>
        </p:spPr>
        <p:txBody>
          <a:bodyPr anchor="b"/>
          <a:lstStyle>
            <a:lvl1pPr algn="l">
              <a:defRPr sz="6000" spc="3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6D543E6-D2D1-4432-81C8-F659F9687C3B}"/>
              </a:ext>
            </a:extLst>
          </p:cNvPr>
          <p:cNvSpPr>
            <a:spLocks noGrp="1"/>
          </p:cNvSpPr>
          <p:nvPr>
            <p:ph type="subTitle" idx="1"/>
          </p:nvPr>
        </p:nvSpPr>
        <p:spPr>
          <a:xfrm>
            <a:off x="852198" y="4385809"/>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0FB85-B874-4077-AE7C-4E80EEDEBF4A}"/>
              </a:ext>
            </a:extLst>
          </p:cNvPr>
          <p:cNvSpPr>
            <a:spLocks noGrp="1"/>
          </p:cNvSpPr>
          <p:nvPr>
            <p:ph type="dt" sz="half" idx="10"/>
          </p:nvPr>
        </p:nvSpPr>
        <p:spPr/>
        <p:txBody>
          <a:bodyPr/>
          <a:lstStyle/>
          <a:p>
            <a:fld id="{5C792376-123D-4094-8CFB-F31141438F2C}" type="datetime1">
              <a:rPr lang="en-GB" smtClean="0"/>
              <a:t>24/08/2021</a:t>
            </a:fld>
            <a:endParaRPr lang="en-GB"/>
          </a:p>
        </p:txBody>
      </p:sp>
      <p:sp>
        <p:nvSpPr>
          <p:cNvPr id="5" name="Footer Placeholder 4">
            <a:extLst>
              <a:ext uri="{FF2B5EF4-FFF2-40B4-BE49-F238E27FC236}">
                <a16:creationId xmlns:a16="http://schemas.microsoft.com/office/drawing/2014/main" id="{28D5E865-5F7F-4E37-BB92-3F4D09BD29D3}"/>
              </a:ext>
            </a:extLst>
          </p:cNvPr>
          <p:cNvSpPr>
            <a:spLocks noGrp="1"/>
          </p:cNvSpPr>
          <p:nvPr>
            <p:ph type="ftr" sz="quarter" idx="11"/>
          </p:nvPr>
        </p:nvSpPr>
        <p:spPr/>
        <p:txBody>
          <a:bodyPr/>
          <a:lstStyle/>
          <a:p>
            <a:endParaRPr lang="en-GB"/>
          </a:p>
        </p:txBody>
      </p:sp>
      <p:pic>
        <p:nvPicPr>
          <p:cNvPr id="1026" name="Picture 2">
            <a:extLst>
              <a:ext uri="{FF2B5EF4-FFF2-40B4-BE49-F238E27FC236}">
                <a16:creationId xmlns:a16="http://schemas.microsoft.com/office/drawing/2014/main" id="{B0445298-CAB7-4B9E-BB59-B43FD9F442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60053"/>
            <a:ext cx="3373871" cy="210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361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5C1-7C2F-4FD8-BF8C-E42A21E58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107172-BFFA-4223-AADC-275EB3B6F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47B39EB-729A-473C-BB79-8FC3B846B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18E25-7D86-4396-AAEB-E9318E3E578C}"/>
              </a:ext>
            </a:extLst>
          </p:cNvPr>
          <p:cNvSpPr>
            <a:spLocks noGrp="1"/>
          </p:cNvSpPr>
          <p:nvPr>
            <p:ph type="dt" sz="half" idx="10"/>
          </p:nvPr>
        </p:nvSpPr>
        <p:spPr/>
        <p:txBody>
          <a:bodyPr/>
          <a:lstStyle/>
          <a:p>
            <a:fld id="{7C972A61-68BB-4F15-AB4D-0CEB742453BF}" type="datetime1">
              <a:rPr lang="en-GB" smtClean="0"/>
              <a:t>24/08/2021</a:t>
            </a:fld>
            <a:endParaRPr lang="en-GB"/>
          </a:p>
        </p:txBody>
      </p:sp>
      <p:sp>
        <p:nvSpPr>
          <p:cNvPr id="6" name="Footer Placeholder 5">
            <a:extLst>
              <a:ext uri="{FF2B5EF4-FFF2-40B4-BE49-F238E27FC236}">
                <a16:creationId xmlns:a16="http://schemas.microsoft.com/office/drawing/2014/main" id="{6B4B34E3-2C9E-4772-8A74-0AA5C69A6D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856AEC-152D-4887-8D67-23AE26B1E7C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55629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DB04-7D02-4E4C-B78E-04EA7E5771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72958-CE08-4450-8F3F-C705CFC6D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F0C2BD-C6D3-4694-9D53-A9310E52CE01}"/>
              </a:ext>
            </a:extLst>
          </p:cNvPr>
          <p:cNvSpPr>
            <a:spLocks noGrp="1"/>
          </p:cNvSpPr>
          <p:nvPr>
            <p:ph type="dt" sz="half" idx="10"/>
          </p:nvPr>
        </p:nvSpPr>
        <p:spPr/>
        <p:txBody>
          <a:bodyPr/>
          <a:lstStyle/>
          <a:p>
            <a:fld id="{5C038206-0AD1-466E-B84D-075FCFF9B3CC}" type="datetime1">
              <a:rPr lang="en-GB" smtClean="0"/>
              <a:t>24/08/2021</a:t>
            </a:fld>
            <a:endParaRPr lang="en-GB"/>
          </a:p>
        </p:txBody>
      </p:sp>
      <p:sp>
        <p:nvSpPr>
          <p:cNvPr id="5" name="Footer Placeholder 4">
            <a:extLst>
              <a:ext uri="{FF2B5EF4-FFF2-40B4-BE49-F238E27FC236}">
                <a16:creationId xmlns:a16="http://schemas.microsoft.com/office/drawing/2014/main" id="{DE46B1E2-0DEA-404D-B463-624198C5EB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3BA135-21DA-46BE-B8DE-AD911D97C80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3136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2B318-4A07-4830-8302-DC85D0ED0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189D5D-6DEF-43BC-84A3-BCE746410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051D65-16BC-40AF-A602-5493721191D8}"/>
              </a:ext>
            </a:extLst>
          </p:cNvPr>
          <p:cNvSpPr>
            <a:spLocks noGrp="1"/>
          </p:cNvSpPr>
          <p:nvPr>
            <p:ph type="dt" sz="half" idx="10"/>
          </p:nvPr>
        </p:nvSpPr>
        <p:spPr/>
        <p:txBody>
          <a:bodyPr/>
          <a:lstStyle/>
          <a:p>
            <a:fld id="{8B466170-05CD-4EA3-8EEB-32011AFB47D3}" type="datetime1">
              <a:rPr lang="en-GB" smtClean="0"/>
              <a:t>24/08/2021</a:t>
            </a:fld>
            <a:endParaRPr lang="en-GB"/>
          </a:p>
        </p:txBody>
      </p:sp>
      <p:sp>
        <p:nvSpPr>
          <p:cNvPr id="5" name="Footer Placeholder 4">
            <a:extLst>
              <a:ext uri="{FF2B5EF4-FFF2-40B4-BE49-F238E27FC236}">
                <a16:creationId xmlns:a16="http://schemas.microsoft.com/office/drawing/2014/main" id="{01DE066D-127D-4921-A5BB-0EF3A9AC5F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DCB8E6-6C81-47EE-9936-D9D41BC2927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5112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24/08/2021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a:xfrm>
            <a:off x="4038600" y="6327934"/>
            <a:ext cx="4114800" cy="365125"/>
          </a:xfrm>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sp>
        <p:nvSpPr>
          <p:cNvPr id="23" name="Content Placeholder 2">
            <a:extLst>
              <a:ext uri="{FF2B5EF4-FFF2-40B4-BE49-F238E27FC236}">
                <a16:creationId xmlns:a16="http://schemas.microsoft.com/office/drawing/2014/main" id="{D150CF13-F1CD-4C39-B89A-27D04001FE53}"/>
              </a:ext>
            </a:extLst>
          </p:cNvPr>
          <p:cNvSpPr>
            <a:spLocks noGrp="1"/>
          </p:cNvSpPr>
          <p:nvPr>
            <p:ph idx="1"/>
          </p:nvPr>
        </p:nvSpPr>
        <p:spPr>
          <a:xfrm>
            <a:off x="838200" y="1825625"/>
            <a:ext cx="105156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3">
            <a:extLst>
              <a:ext uri="{FF2B5EF4-FFF2-40B4-BE49-F238E27FC236}">
                <a16:creationId xmlns:a16="http://schemas.microsoft.com/office/drawing/2014/main" id="{9130AF4C-8EC4-4210-B17D-7C7EE3619775}"/>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2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24/08/2021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967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D187-54D2-430E-B066-AEDE09D2F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CC0DB50-09BF-45B2-B71D-B06A35FF0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1E755-ED5C-4561-BAF5-532480279895}"/>
              </a:ext>
            </a:extLst>
          </p:cNvPr>
          <p:cNvSpPr>
            <a:spLocks noGrp="1"/>
          </p:cNvSpPr>
          <p:nvPr>
            <p:ph type="dt" sz="half" idx="10"/>
          </p:nvPr>
        </p:nvSpPr>
        <p:spPr/>
        <p:txBody>
          <a:bodyPr/>
          <a:lstStyle/>
          <a:p>
            <a:fld id="{1AD16E89-0653-431D-AED2-6ADAF703C3B1}" type="datetime1">
              <a:rPr lang="en-GB" smtClean="0"/>
              <a:t>24/08/2021</a:t>
            </a:fld>
            <a:endParaRPr lang="en-GB"/>
          </a:p>
        </p:txBody>
      </p:sp>
      <p:sp>
        <p:nvSpPr>
          <p:cNvPr id="5" name="Footer Placeholder 4">
            <a:extLst>
              <a:ext uri="{FF2B5EF4-FFF2-40B4-BE49-F238E27FC236}">
                <a16:creationId xmlns:a16="http://schemas.microsoft.com/office/drawing/2014/main" id="{426F0209-5C74-4C7A-96D0-97C59703B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863FBC-3982-475E-8BC1-E7CFBC8FD869}"/>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a:p>
        </p:txBody>
      </p:sp>
    </p:spTree>
    <p:extLst>
      <p:ext uri="{BB962C8B-B14F-4D97-AF65-F5344CB8AC3E}">
        <p14:creationId xmlns:p14="http://schemas.microsoft.com/office/powerpoint/2010/main" val="257866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E7D05-EF43-41FE-AFF1-2A34E381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CBF9ED-97E9-4CF7-8EB1-5AE77AAAC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518EE1-C920-419D-BCA7-82697BE18A88}"/>
              </a:ext>
            </a:extLst>
          </p:cNvPr>
          <p:cNvSpPr>
            <a:spLocks noGrp="1"/>
          </p:cNvSpPr>
          <p:nvPr>
            <p:ph type="dt" sz="half" idx="10"/>
          </p:nvPr>
        </p:nvSpPr>
        <p:spPr/>
        <p:txBody>
          <a:bodyPr/>
          <a:lstStyle/>
          <a:p>
            <a:fld id="{17FF2802-7E2F-4EF5-816B-1EF902DBC44E}" type="datetime1">
              <a:rPr lang="en-GB" smtClean="0"/>
              <a:t>24/08/2021</a:t>
            </a:fld>
            <a:endParaRPr lang="en-GB"/>
          </a:p>
        </p:txBody>
      </p:sp>
      <p:sp>
        <p:nvSpPr>
          <p:cNvPr id="6" name="Footer Placeholder 5">
            <a:extLst>
              <a:ext uri="{FF2B5EF4-FFF2-40B4-BE49-F238E27FC236}">
                <a16:creationId xmlns:a16="http://schemas.microsoft.com/office/drawing/2014/main" id="{0551973D-8CE7-46B5-8C73-4DC6E509B2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12F84D-5272-4CDD-935F-10D0AE74E93D}"/>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8" name="Picture 2">
            <a:extLst>
              <a:ext uri="{FF2B5EF4-FFF2-40B4-BE49-F238E27FC236}">
                <a16:creationId xmlns:a16="http://schemas.microsoft.com/office/drawing/2014/main" id="{5E1531E5-AAFF-403E-BEFA-065A685A0333}"/>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31ACC065-A0D0-436A-9F87-6EE2FBD72FDC}"/>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3">
            <a:extLst>
              <a:ext uri="{FF2B5EF4-FFF2-40B4-BE49-F238E27FC236}">
                <a16:creationId xmlns:a16="http://schemas.microsoft.com/office/drawing/2014/main" id="{98F9EA00-6FF4-489B-BA4D-55BA574795F8}"/>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0D4D120-E1E8-4354-A382-A42C0D9D1BD7}"/>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9389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55367-9AA0-43E9-B8EC-F110B62FB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43563-9B5D-40DA-BF71-926BD758DA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8B378A-AAEE-4240-BC65-3176206AC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B6C85-CE23-4F66-A274-F1F368C4D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FA6F0E-BEE0-4964-9921-AACF2A530D68}"/>
              </a:ext>
            </a:extLst>
          </p:cNvPr>
          <p:cNvSpPr>
            <a:spLocks noGrp="1"/>
          </p:cNvSpPr>
          <p:nvPr>
            <p:ph type="dt" sz="half" idx="10"/>
          </p:nvPr>
        </p:nvSpPr>
        <p:spPr/>
        <p:txBody>
          <a:bodyPr/>
          <a:lstStyle/>
          <a:p>
            <a:fld id="{D179A838-95E9-423C-A0CF-E20462186801}" type="datetime1">
              <a:rPr lang="en-GB" smtClean="0"/>
              <a:t>24/08/2021</a:t>
            </a:fld>
            <a:endParaRPr lang="en-GB"/>
          </a:p>
        </p:txBody>
      </p:sp>
      <p:sp>
        <p:nvSpPr>
          <p:cNvPr id="8" name="Footer Placeholder 7">
            <a:extLst>
              <a:ext uri="{FF2B5EF4-FFF2-40B4-BE49-F238E27FC236}">
                <a16:creationId xmlns:a16="http://schemas.microsoft.com/office/drawing/2014/main" id="{D266F8C1-45CC-4893-A51C-6FA6A7916E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971AC2-FC2C-4B4E-90FD-32B8BEDF8AE1}"/>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10" name="Picture 2">
            <a:extLst>
              <a:ext uri="{FF2B5EF4-FFF2-40B4-BE49-F238E27FC236}">
                <a16:creationId xmlns:a16="http://schemas.microsoft.com/office/drawing/2014/main" id="{4460281F-5F87-47E2-8015-12C465EF1309}"/>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DF0625-2BBA-41C9-A6C2-8B0D47006EAB}"/>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3">
            <a:extLst>
              <a:ext uri="{FF2B5EF4-FFF2-40B4-BE49-F238E27FC236}">
                <a16:creationId xmlns:a16="http://schemas.microsoft.com/office/drawing/2014/main" id="{AA344CD7-828F-4822-A67B-01AAAAD4128C}"/>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A329724-5125-482B-B742-C0B4D723A61C}"/>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59564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CA92-10FE-4FFC-B8F2-1EBE4AA481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249958-096E-4046-9C2E-35878DA02068}"/>
              </a:ext>
            </a:extLst>
          </p:cNvPr>
          <p:cNvSpPr>
            <a:spLocks noGrp="1"/>
          </p:cNvSpPr>
          <p:nvPr>
            <p:ph type="dt" sz="half" idx="10"/>
          </p:nvPr>
        </p:nvSpPr>
        <p:spPr/>
        <p:txBody>
          <a:bodyPr/>
          <a:lstStyle/>
          <a:p>
            <a:fld id="{BC51E42B-3070-4426-84E1-56624EFA258B}" type="datetime1">
              <a:rPr lang="en-GB" smtClean="0"/>
              <a:t>24/08/2021</a:t>
            </a:fld>
            <a:endParaRPr lang="en-GB"/>
          </a:p>
        </p:txBody>
      </p:sp>
      <p:sp>
        <p:nvSpPr>
          <p:cNvPr id="4" name="Footer Placeholder 3">
            <a:extLst>
              <a:ext uri="{FF2B5EF4-FFF2-40B4-BE49-F238E27FC236}">
                <a16:creationId xmlns:a16="http://schemas.microsoft.com/office/drawing/2014/main" id="{D4F85259-74B8-4235-8191-BCAACEB54A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177914-B693-46AF-9639-4A81F81710A2}"/>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56490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63AE-F52F-4595-8980-A8186EE79D0A}"/>
              </a:ext>
            </a:extLst>
          </p:cNvPr>
          <p:cNvSpPr>
            <a:spLocks noGrp="1"/>
          </p:cNvSpPr>
          <p:nvPr>
            <p:ph type="dt" sz="half" idx="10"/>
          </p:nvPr>
        </p:nvSpPr>
        <p:spPr/>
        <p:txBody>
          <a:bodyPr/>
          <a:lstStyle/>
          <a:p>
            <a:fld id="{7276CE71-4F15-425F-990B-A86FF6A20839}" type="datetime1">
              <a:rPr lang="en-GB" smtClean="0"/>
              <a:t>24/08/2021</a:t>
            </a:fld>
            <a:endParaRPr lang="en-GB"/>
          </a:p>
        </p:txBody>
      </p:sp>
      <p:sp>
        <p:nvSpPr>
          <p:cNvPr id="3" name="Footer Placeholder 2">
            <a:extLst>
              <a:ext uri="{FF2B5EF4-FFF2-40B4-BE49-F238E27FC236}">
                <a16:creationId xmlns:a16="http://schemas.microsoft.com/office/drawing/2014/main" id="{5BB6603E-0393-40C6-9808-A5C063FBE7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E10A54-7692-44E9-A420-6F0C9CAB471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63981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14A7-2241-4D78-ACD0-458F76160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BE80CC-9342-45A7-9F5B-34B4C6BDA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D6EA00-0A24-490D-BE7B-DD485E8D6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D4FB8-CF4E-4D11-B09D-9E9A027C87C1}"/>
              </a:ext>
            </a:extLst>
          </p:cNvPr>
          <p:cNvSpPr>
            <a:spLocks noGrp="1"/>
          </p:cNvSpPr>
          <p:nvPr>
            <p:ph type="dt" sz="half" idx="10"/>
          </p:nvPr>
        </p:nvSpPr>
        <p:spPr/>
        <p:txBody>
          <a:bodyPr/>
          <a:lstStyle/>
          <a:p>
            <a:fld id="{AFCFFB42-041A-4EC8-BF76-7ED1CCFB2E98}" type="datetime1">
              <a:rPr lang="en-GB" smtClean="0"/>
              <a:t>24/08/2021</a:t>
            </a:fld>
            <a:endParaRPr lang="en-GB"/>
          </a:p>
        </p:txBody>
      </p:sp>
      <p:sp>
        <p:nvSpPr>
          <p:cNvPr id="6" name="Footer Placeholder 5">
            <a:extLst>
              <a:ext uri="{FF2B5EF4-FFF2-40B4-BE49-F238E27FC236}">
                <a16:creationId xmlns:a16="http://schemas.microsoft.com/office/drawing/2014/main" id="{A7563199-08FE-4B25-AAEA-232B0C13E3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A1E327-CD3A-4CAD-B46E-09EA52983D6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81897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F541B-6A15-4966-855D-87E3BA04746D}"/>
              </a:ext>
            </a:extLst>
          </p:cNvPr>
          <p:cNvSpPr>
            <a:spLocks noGrp="1"/>
          </p:cNvSpPr>
          <p:nvPr>
            <p:ph type="title"/>
          </p:nvPr>
        </p:nvSpPr>
        <p:spPr>
          <a:xfrm>
            <a:off x="838200" y="761020"/>
            <a:ext cx="8108053" cy="701731"/>
          </a:xfrm>
          <a:prstGeom prst="rect">
            <a:avLst/>
          </a:prstGeom>
        </p:spPr>
        <p:txBody>
          <a:bodyPr vert="horz" wrap="none" lIns="91440" tIns="45720" rIns="91440" bIns="45720" rtlCol="0" anchor="ctr">
            <a:sp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7EDE0DD-5AB0-4DBC-8DB3-9342BB3E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BA43BF8F-EE86-460B-817D-E2F9C713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94D6E-E9EC-42D4-860B-EDB005A35F65}" type="datetime1">
              <a:rPr lang="en-GB" smtClean="0"/>
              <a:t>24/08/2021</a:t>
            </a:fld>
            <a:endParaRPr lang="en-GB"/>
          </a:p>
        </p:txBody>
      </p:sp>
      <p:sp>
        <p:nvSpPr>
          <p:cNvPr id="5" name="Footer Placeholder 4">
            <a:extLst>
              <a:ext uri="{FF2B5EF4-FFF2-40B4-BE49-F238E27FC236}">
                <a16:creationId xmlns:a16="http://schemas.microsoft.com/office/drawing/2014/main" id="{E7D78479-DFFB-4890-9917-60B3BC885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5B929C9-A53B-478A-AC18-CBAD96A75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6"/>
                </a:solidFill>
              </a:defRPr>
            </a:lvl1pPr>
          </a:lstStyle>
          <a:p>
            <a:fld id="{CB40DCDA-36E0-43CF-9ABA-CD86176B7A24}" type="slidenum">
              <a:rPr lang="en-GB" smtClean="0"/>
              <a:pPr/>
              <a:t>‹#›</a:t>
            </a:fld>
            <a:endParaRPr lang="en-GB" dirty="0"/>
          </a:p>
        </p:txBody>
      </p:sp>
    </p:spTree>
    <p:extLst>
      <p:ext uri="{BB962C8B-B14F-4D97-AF65-F5344CB8AC3E}">
        <p14:creationId xmlns:p14="http://schemas.microsoft.com/office/powerpoint/2010/main" val="2017664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loud.google.com/architecture/mlops-continuous-delivery-and-automation-pipelines-in-machine-learni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lgorithmia.com/state-of-ml?utm_medium=website&amp;utm_source=interactive-page&amp;utm_campaign=IC-1912-2020-State-of-ML&amp;_hsenc=p2ANqtz-_WbXKYLnpgf4zi4OZTNYmNgCRPIFFEqmW-Cqi2Px_T1K2wkIJvDt7KdCxB5vXAPmGirLi7ukZTykxeUh9vmHdn7dRF9g&amp;_hsmi=8166094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cloud.google.com/architecture/mlops-continuous-delivery-and-automation-pipelines-in-machine-learn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ml-ops.org/content/end-to-end-ml-workflo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ml-ops.org/content/motiva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imperva.com/learn/data-security/data-governanc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commons.wikimedia.org/wiki/File:CRISP-DM_Process_Diagram.p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2003.05155.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apers.nips.cc/paper/2015/file/86df7dcfd896fcaf2674f757a2463eba-Paper.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research.google/pubs/pub4995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26" Type="http://schemas.openxmlformats.org/officeDocument/2006/relationships/image" Target="../media/image34.sv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C53-454D-4700-BEA0-DF1C81F76421}"/>
              </a:ext>
            </a:extLst>
          </p:cNvPr>
          <p:cNvSpPr>
            <a:spLocks noGrp="1"/>
          </p:cNvSpPr>
          <p:nvPr>
            <p:ph type="ctrTitle"/>
          </p:nvPr>
        </p:nvSpPr>
        <p:spPr>
          <a:xfrm>
            <a:off x="852198" y="2539408"/>
            <a:ext cx="8033674" cy="1754326"/>
          </a:xfrm>
        </p:spPr>
        <p:txBody>
          <a:bodyPr/>
          <a:lstStyle/>
          <a:p>
            <a:r>
              <a:rPr lang="en-GB" dirty="0"/>
              <a:t>AI</a:t>
            </a:r>
            <a:r>
              <a:rPr lang="en-GB" dirty="0">
                <a:solidFill>
                  <a:schemeClr val="accent6"/>
                </a:solidFill>
              </a:rPr>
              <a:t>4</a:t>
            </a:r>
            <a:r>
              <a:rPr lang="en-GB" dirty="0"/>
              <a:t>Business</a:t>
            </a:r>
            <a:br>
              <a:rPr lang="en-GB" dirty="0"/>
            </a:br>
            <a:r>
              <a:rPr lang="en-GB" dirty="0"/>
              <a:t>Deploying AI Solutions</a:t>
            </a:r>
          </a:p>
        </p:txBody>
      </p:sp>
      <p:sp>
        <p:nvSpPr>
          <p:cNvPr id="3" name="Subtitle 2">
            <a:extLst>
              <a:ext uri="{FF2B5EF4-FFF2-40B4-BE49-F238E27FC236}">
                <a16:creationId xmlns:a16="http://schemas.microsoft.com/office/drawing/2014/main" id="{D54B5B25-086E-48BF-A34F-63407AB94AFB}"/>
              </a:ext>
            </a:extLst>
          </p:cNvPr>
          <p:cNvSpPr>
            <a:spLocks noGrp="1"/>
          </p:cNvSpPr>
          <p:nvPr>
            <p:ph type="subTitle" idx="1"/>
          </p:nvPr>
        </p:nvSpPr>
        <p:spPr/>
        <p:txBody>
          <a:bodyPr/>
          <a:lstStyle/>
          <a:p>
            <a:endParaRPr lang="en-GB" i="1" dirty="0"/>
          </a:p>
        </p:txBody>
      </p:sp>
      <p:sp>
        <p:nvSpPr>
          <p:cNvPr id="4" name="Slide Number Placeholder 3">
            <a:extLst>
              <a:ext uri="{FF2B5EF4-FFF2-40B4-BE49-F238E27FC236}">
                <a16:creationId xmlns:a16="http://schemas.microsoft.com/office/drawing/2014/main" id="{2B260110-FE72-4AFC-951D-6CB130508EF2}"/>
              </a:ext>
            </a:extLst>
          </p:cNvPr>
          <p:cNvSpPr>
            <a:spLocks noGrp="1"/>
          </p:cNvSpPr>
          <p:nvPr>
            <p:ph type="sldNum" sz="quarter" idx="4294967295"/>
          </p:nvPr>
        </p:nvSpPr>
        <p:spPr>
          <a:xfrm>
            <a:off x="8610600" y="6356350"/>
            <a:ext cx="2743200" cy="365125"/>
          </a:xfrm>
        </p:spPr>
        <p:txBody>
          <a:bodyPr/>
          <a:lstStyle/>
          <a:p>
            <a:fld id="{CB40DCDA-36E0-43CF-9ABA-CD86176B7A24}" type="slidenum">
              <a:rPr lang="en-GB" smtClean="0"/>
              <a:t>1</a:t>
            </a:fld>
            <a:endParaRPr lang="en-GB"/>
          </a:p>
        </p:txBody>
      </p:sp>
    </p:spTree>
    <p:extLst>
      <p:ext uri="{BB962C8B-B14F-4D97-AF65-F5344CB8AC3E}">
        <p14:creationId xmlns:p14="http://schemas.microsoft.com/office/powerpoint/2010/main" val="244153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2</a:t>
            </a:r>
            <a:r>
              <a:rPr lang="en-US" sz="6000" kern="1200" dirty="0">
                <a:solidFill>
                  <a:srgbClr val="FFFFFF"/>
                </a:solidFill>
                <a:latin typeface="+mj-lt"/>
                <a:ea typeface="+mj-ea"/>
                <a:cs typeface="+mj-cs"/>
              </a:rPr>
              <a:t> </a:t>
            </a:r>
            <a:r>
              <a:rPr lang="en-US" dirty="0" err="1">
                <a:solidFill>
                  <a:srgbClr val="FFFFFF"/>
                </a:solidFill>
              </a:rPr>
              <a:t>PoC</a:t>
            </a:r>
            <a:r>
              <a:rPr lang="en-US" dirty="0">
                <a:solidFill>
                  <a:srgbClr val="FFFFFF"/>
                </a:solidFill>
              </a:rPr>
              <a:t> to </a:t>
            </a:r>
            <a:br>
              <a:rPr lang="en-US" dirty="0">
                <a:solidFill>
                  <a:srgbClr val="FFFFFF"/>
                </a:solidFill>
              </a:rPr>
            </a:br>
            <a:r>
              <a:rPr lang="en-US" dirty="0">
                <a:solidFill>
                  <a:srgbClr val="FFFFFF"/>
                </a:solidFill>
              </a:rPr>
              <a:t>Production Gap</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280395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109108" cy="701731"/>
          </a:xfrm>
        </p:spPr>
        <p:txBody>
          <a:bodyPr/>
          <a:lstStyle/>
          <a:p>
            <a:r>
              <a:rPr lang="en-GB" dirty="0" err="1"/>
              <a:t>PoC</a:t>
            </a:r>
            <a:r>
              <a:rPr lang="en-GB" dirty="0"/>
              <a:t> versus Production</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r>
              <a:rPr lang="en-GB" i="1" dirty="0"/>
              <a:t>“All of AI, .., has a proof-of-concept-to-production gap. The full cycle of a machine learning project is not just modelling. It is finding the right data, deploying it, monitoring it, feeding data back [into the model], showing safety—doing all the things that need to be done [for a model] to be deployed. [That goes] beyond doing well on the test set, which fortunately or unfortunately is what we in machine learning are great at.”</a:t>
            </a:r>
          </a:p>
          <a:p>
            <a:pPr marL="0" indent="0">
              <a:buNone/>
            </a:pPr>
            <a:r>
              <a:rPr lang="en-GB" dirty="0">
                <a:solidFill>
                  <a:srgbClr val="333333"/>
                </a:solidFill>
                <a:latin typeface="Georgia" panose="02040502050405020303" pitchFamily="18" charset="0"/>
              </a:rPr>
              <a:t>									</a:t>
            </a:r>
            <a:r>
              <a:rPr lang="en-GB" i="1" dirty="0">
                <a:solidFill>
                  <a:schemeClr val="accent6"/>
                </a:solidFill>
                <a:latin typeface="Georgia" panose="02040502050405020303" pitchFamily="18" charset="0"/>
              </a:rPr>
              <a:t>- </a:t>
            </a:r>
            <a:r>
              <a:rPr lang="en-GB" i="1" dirty="0">
                <a:solidFill>
                  <a:schemeClr val="accent6"/>
                </a:solidFill>
              </a:rPr>
              <a:t>Andrew Ng</a:t>
            </a:r>
            <a:endParaRPr lang="en-GB" i="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557138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E6A2D-C24B-46E3-8582-67CF54525C52}"/>
              </a:ext>
            </a:extLst>
          </p:cNvPr>
          <p:cNvSpPr>
            <a:spLocks noGrp="1"/>
          </p:cNvSpPr>
          <p:nvPr>
            <p:ph type="sldNum" sz="quarter" idx="12"/>
          </p:nvPr>
        </p:nvSpPr>
        <p:spPr/>
        <p:txBody>
          <a:bodyPr/>
          <a:lstStyle/>
          <a:p>
            <a:fld id="{CB40DCDA-36E0-43CF-9ABA-CD86176B7A24}" type="slidenum">
              <a:rPr lang="en-GB" smtClean="0"/>
              <a:t>12</a:t>
            </a:fld>
            <a:endParaRPr lang="en-GB"/>
          </a:p>
        </p:txBody>
      </p:sp>
      <p:sp>
        <p:nvSpPr>
          <p:cNvPr id="5" name="Title 4">
            <a:extLst>
              <a:ext uri="{FF2B5EF4-FFF2-40B4-BE49-F238E27FC236}">
                <a16:creationId xmlns:a16="http://schemas.microsoft.com/office/drawing/2014/main" id="{169CF59F-7607-45FC-8172-4314B4AFD1CE}"/>
              </a:ext>
            </a:extLst>
          </p:cNvPr>
          <p:cNvSpPr>
            <a:spLocks noGrp="1"/>
          </p:cNvSpPr>
          <p:nvPr>
            <p:ph type="title"/>
          </p:nvPr>
        </p:nvSpPr>
        <p:spPr>
          <a:xfrm>
            <a:off x="838200" y="761020"/>
            <a:ext cx="4481483" cy="701731"/>
          </a:xfrm>
        </p:spPr>
        <p:txBody>
          <a:bodyPr>
            <a:spAutoFit/>
          </a:bodyPr>
          <a:lstStyle/>
          <a:p>
            <a:r>
              <a:rPr lang="en-GB" dirty="0"/>
              <a:t>The big picture</a:t>
            </a:r>
          </a:p>
        </p:txBody>
      </p:sp>
      <p:sp>
        <p:nvSpPr>
          <p:cNvPr id="2" name="Rectangle 1">
            <a:extLst>
              <a:ext uri="{FF2B5EF4-FFF2-40B4-BE49-F238E27FC236}">
                <a16:creationId xmlns:a16="http://schemas.microsoft.com/office/drawing/2014/main" id="{88C0C1B4-8261-47D9-B2A4-84F35E7C10A2}"/>
              </a:ext>
            </a:extLst>
          </p:cNvPr>
          <p:cNvSpPr/>
          <p:nvPr/>
        </p:nvSpPr>
        <p:spPr>
          <a:xfrm>
            <a:off x="10362641" y="6176389"/>
            <a:ext cx="885264" cy="24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21FEA-AE86-9A48-ADCF-5D5DE6A30F2D}"/>
              </a:ext>
            </a:extLst>
          </p:cNvPr>
          <p:cNvSpPr/>
          <p:nvPr/>
        </p:nvSpPr>
        <p:spPr>
          <a:xfrm>
            <a:off x="10190136" y="6176389"/>
            <a:ext cx="340962" cy="2424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Graphical user interface&#10;&#10;Description automatically generated">
            <a:extLst>
              <a:ext uri="{FF2B5EF4-FFF2-40B4-BE49-F238E27FC236}">
                <a16:creationId xmlns:a16="http://schemas.microsoft.com/office/drawing/2014/main" id="{BCA808EB-1325-4C7A-8636-4557BD1E5088}"/>
              </a:ext>
            </a:extLst>
          </p:cNvPr>
          <p:cNvPicPr>
            <a:picLocks noChangeAspect="1"/>
          </p:cNvPicPr>
          <p:nvPr/>
        </p:nvPicPr>
        <p:blipFill>
          <a:blip r:embed="rId3"/>
          <a:stretch>
            <a:fillRect/>
          </a:stretch>
        </p:blipFill>
        <p:spPr>
          <a:xfrm>
            <a:off x="1326381" y="2063052"/>
            <a:ext cx="9445451" cy="3714750"/>
          </a:xfrm>
          <a:prstGeom prst="rect">
            <a:avLst/>
          </a:prstGeom>
        </p:spPr>
      </p:pic>
      <p:sp>
        <p:nvSpPr>
          <p:cNvPr id="8" name="TextBox 7">
            <a:extLst>
              <a:ext uri="{FF2B5EF4-FFF2-40B4-BE49-F238E27FC236}">
                <a16:creationId xmlns:a16="http://schemas.microsoft.com/office/drawing/2014/main" id="{A0FD92EA-F3D2-4563-9411-B0204A9ADD24}"/>
              </a:ext>
            </a:extLst>
          </p:cNvPr>
          <p:cNvSpPr txBox="1"/>
          <p:nvPr/>
        </p:nvSpPr>
        <p:spPr>
          <a:xfrm>
            <a:off x="838200" y="6356350"/>
            <a:ext cx="3400098"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Google - CD and automation pipelines in ML</a:t>
            </a:r>
            <a:endParaRPr lang="en-US" sz="1400" dirty="0">
              <a:solidFill>
                <a:schemeClr val="accent4"/>
              </a:solidFill>
            </a:endParaRPr>
          </a:p>
        </p:txBody>
      </p:sp>
    </p:spTree>
    <p:extLst>
      <p:ext uri="{BB962C8B-B14F-4D97-AF65-F5344CB8AC3E}">
        <p14:creationId xmlns:p14="http://schemas.microsoft.com/office/powerpoint/2010/main" val="183942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B0F3C7-51B5-4E43-8C55-2913F73DBC51}"/>
              </a:ext>
            </a:extLst>
          </p:cNvPr>
          <p:cNvSpPr>
            <a:spLocks noGrp="1"/>
          </p:cNvSpPr>
          <p:nvPr>
            <p:ph type="sldNum" sz="quarter" idx="12"/>
          </p:nvPr>
        </p:nvSpPr>
        <p:spPr/>
        <p:txBody>
          <a:bodyPr/>
          <a:lstStyle/>
          <a:p>
            <a:fld id="{CB40DCDA-36E0-43CF-9ABA-CD86176B7A24}" type="slidenum">
              <a:rPr lang="en-GB" smtClean="0"/>
              <a:pPr/>
              <a:t>13</a:t>
            </a:fld>
            <a:endParaRPr lang="en-GB" dirty="0"/>
          </a:p>
        </p:txBody>
      </p:sp>
      <p:sp>
        <p:nvSpPr>
          <p:cNvPr id="3" name="Title 2">
            <a:extLst>
              <a:ext uri="{FF2B5EF4-FFF2-40B4-BE49-F238E27FC236}">
                <a16:creationId xmlns:a16="http://schemas.microsoft.com/office/drawing/2014/main" id="{FE46F75E-15FC-2649-8782-C777F4C8C661}"/>
              </a:ext>
            </a:extLst>
          </p:cNvPr>
          <p:cNvSpPr>
            <a:spLocks noGrp="1"/>
          </p:cNvSpPr>
          <p:nvPr>
            <p:ph type="title"/>
          </p:nvPr>
        </p:nvSpPr>
        <p:spPr>
          <a:xfrm>
            <a:off x="838200" y="761020"/>
            <a:ext cx="7278467" cy="701731"/>
          </a:xfrm>
        </p:spPr>
        <p:txBody>
          <a:bodyPr/>
          <a:lstStyle/>
          <a:p>
            <a:r>
              <a:rPr lang="en-GB" dirty="0"/>
              <a:t>Basic ML building blocks</a:t>
            </a:r>
            <a:endParaRPr lang="en-BE" dirty="0"/>
          </a:p>
        </p:txBody>
      </p:sp>
      <p:graphicFrame>
        <p:nvGraphicFramePr>
          <p:cNvPr id="6" name="Table 6">
            <a:extLst>
              <a:ext uri="{FF2B5EF4-FFF2-40B4-BE49-F238E27FC236}">
                <a16:creationId xmlns:a16="http://schemas.microsoft.com/office/drawing/2014/main" id="{C7669D2A-05FC-294C-8001-1FD3B41B37B6}"/>
              </a:ext>
            </a:extLst>
          </p:cNvPr>
          <p:cNvGraphicFramePr>
            <a:graphicFrameLocks noGrp="1"/>
          </p:cNvGraphicFramePr>
          <p:nvPr>
            <p:ph idx="1"/>
            <p:extLst>
              <p:ext uri="{D42A27DB-BD31-4B8C-83A1-F6EECF244321}">
                <p14:modId xmlns:p14="http://schemas.microsoft.com/office/powerpoint/2010/main" val="2911803985"/>
              </p:ext>
            </p:extLst>
          </p:nvPr>
        </p:nvGraphicFramePr>
        <p:xfrm>
          <a:off x="838200" y="2640106"/>
          <a:ext cx="10515600" cy="33528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995619412"/>
                    </a:ext>
                  </a:extLst>
                </a:gridCol>
                <a:gridCol w="3505200">
                  <a:extLst>
                    <a:ext uri="{9D8B030D-6E8A-4147-A177-3AD203B41FA5}">
                      <a16:colId xmlns:a16="http://schemas.microsoft.com/office/drawing/2014/main" val="3628140755"/>
                    </a:ext>
                  </a:extLst>
                </a:gridCol>
                <a:gridCol w="3505200">
                  <a:extLst>
                    <a:ext uri="{9D8B030D-6E8A-4147-A177-3AD203B41FA5}">
                      <a16:colId xmlns:a16="http://schemas.microsoft.com/office/drawing/2014/main" val="74190280"/>
                    </a:ext>
                  </a:extLst>
                </a:gridCol>
              </a:tblGrid>
              <a:tr h="350866">
                <a:tc>
                  <a:txBody>
                    <a:bodyPr/>
                    <a:lstStyle/>
                    <a:p>
                      <a:pPr algn="ctr"/>
                      <a:r>
                        <a:rPr lang="en-GB" sz="2800" dirty="0"/>
                        <a:t>Data Management</a:t>
                      </a:r>
                      <a:endParaRPr lang="en-BE" sz="2800" dirty="0"/>
                    </a:p>
                  </a:txBody>
                  <a:tcPr/>
                </a:tc>
                <a:tc>
                  <a:txBody>
                    <a:bodyPr/>
                    <a:lstStyle/>
                    <a:p>
                      <a:pPr algn="ctr"/>
                      <a:r>
                        <a:rPr lang="en-GB" sz="2800" dirty="0"/>
                        <a:t>Experimentation</a:t>
                      </a:r>
                      <a:endParaRPr lang="en-BE" sz="2800" dirty="0"/>
                    </a:p>
                  </a:txBody>
                  <a:tcPr/>
                </a:tc>
                <a:tc>
                  <a:txBody>
                    <a:bodyPr/>
                    <a:lstStyle/>
                    <a:p>
                      <a:pPr algn="ctr"/>
                      <a:r>
                        <a:rPr lang="en-GB" sz="2800" dirty="0"/>
                        <a:t>Production</a:t>
                      </a:r>
                      <a:endParaRPr lang="en-BE" sz="2800" dirty="0"/>
                    </a:p>
                  </a:txBody>
                  <a:tcPr/>
                </a:tc>
                <a:extLst>
                  <a:ext uri="{0D108BD9-81ED-4DB2-BD59-A6C34878D82A}">
                    <a16:rowId xmlns:a16="http://schemas.microsoft.com/office/drawing/2014/main" val="2238749447"/>
                  </a:ext>
                </a:extLst>
              </a:tr>
              <a:tr h="350866">
                <a:tc>
                  <a:txBody>
                    <a:bodyPr/>
                    <a:lstStyle/>
                    <a:p>
                      <a:r>
                        <a:rPr lang="en-GB" dirty="0"/>
                        <a:t>Process and govern the data  used by models:</a:t>
                      </a:r>
                    </a:p>
                    <a:p>
                      <a:pPr marL="285750" indent="-285750">
                        <a:buFont typeface="Arial" panose="020B0604020202020204" pitchFamily="34" charset="0"/>
                        <a:buChar char="•"/>
                      </a:pPr>
                      <a:r>
                        <a:rPr lang="en-GB" dirty="0"/>
                        <a:t>Usually large data sets</a:t>
                      </a:r>
                    </a:p>
                    <a:p>
                      <a:pPr marL="285750" indent="-285750">
                        <a:buFont typeface="Arial" panose="020B0604020202020204" pitchFamily="34" charset="0"/>
                        <a:buChar char="•"/>
                      </a:pPr>
                      <a:r>
                        <a:rPr lang="en-GB" dirty="0"/>
                        <a:t>Should be of high quality</a:t>
                      </a:r>
                    </a:p>
                    <a:p>
                      <a:pPr marL="285750" indent="-285750">
                        <a:buFont typeface="Arial" panose="020B0604020202020204" pitchFamily="34" charset="0"/>
                        <a:buChar char="•"/>
                      </a:pPr>
                      <a:r>
                        <a:rPr lang="en-GB" dirty="0"/>
                        <a:t>Should be compliant with legislation</a:t>
                      </a:r>
                    </a:p>
                    <a:p>
                      <a:pPr marL="285750" indent="-285750">
                        <a:buFont typeface="Arial" panose="020B0604020202020204" pitchFamily="34" charset="0"/>
                        <a:buChar char="•"/>
                      </a:pPr>
                      <a:r>
                        <a:rPr lang="en-GB" dirty="0"/>
                        <a:t>Should be tracked</a:t>
                      </a:r>
                      <a:endParaRPr lang="en-BE" dirty="0"/>
                    </a:p>
                  </a:txBody>
                  <a:tcPr/>
                </a:tc>
                <a:tc>
                  <a:txBody>
                    <a:bodyPr/>
                    <a:lstStyle/>
                    <a:p>
                      <a:r>
                        <a:rPr lang="en-GB" dirty="0"/>
                        <a:t>Build a model based on business requirements, after iteration of experimentation:</a:t>
                      </a:r>
                    </a:p>
                    <a:p>
                      <a:pPr marL="285750" indent="-285750">
                        <a:buFont typeface="Arial" panose="020B0604020202020204" pitchFamily="34" charset="0"/>
                        <a:buChar char="•"/>
                      </a:pPr>
                      <a:r>
                        <a:rPr lang="en-GB" dirty="0"/>
                        <a:t>Workflow is iterative</a:t>
                      </a:r>
                    </a:p>
                    <a:p>
                      <a:pPr marL="285750" indent="-285750">
                        <a:buFont typeface="Arial" panose="020B0604020202020204" pitchFamily="34" charset="0"/>
                        <a:buChar char="•"/>
                      </a:pPr>
                      <a:r>
                        <a:rPr lang="en-GB" dirty="0"/>
                        <a:t>Experiment should be tracked</a:t>
                      </a:r>
                    </a:p>
                    <a:p>
                      <a:pPr marL="285750" indent="-285750">
                        <a:buFont typeface="Arial" panose="020B0604020202020204" pitchFamily="34" charset="0"/>
                        <a:buChar char="•"/>
                      </a:pPr>
                      <a:r>
                        <a:rPr lang="en-GB" dirty="0"/>
                        <a:t>Code should have standards</a:t>
                      </a:r>
                    </a:p>
                    <a:p>
                      <a:pPr marL="285750" indent="-285750">
                        <a:buFont typeface="Arial" panose="020B0604020202020204" pitchFamily="34" charset="0"/>
                        <a:buChar char="•"/>
                      </a:pPr>
                      <a:r>
                        <a:rPr lang="en-GB" dirty="0"/>
                        <a:t>Accuracy metrics should be tracked</a:t>
                      </a:r>
                    </a:p>
                    <a:p>
                      <a:pPr marL="285750" indent="-285750">
                        <a:buFont typeface="Arial" panose="020B0604020202020204" pitchFamily="34" charset="0"/>
                        <a:buChar char="•"/>
                      </a:pPr>
                      <a:r>
                        <a:rPr lang="en-GB" dirty="0"/>
                        <a:t>Retraining should be possible</a:t>
                      </a:r>
                    </a:p>
                    <a:p>
                      <a:pPr marL="285750" indent="-285750">
                        <a:buFont typeface="Arial" panose="020B0604020202020204" pitchFamily="34" charset="0"/>
                        <a:buChar char="•"/>
                      </a:pPr>
                      <a:r>
                        <a:rPr lang="en-GB" dirty="0"/>
                        <a:t>Requires specific infrastructure</a:t>
                      </a:r>
                      <a:endParaRPr lang="en-BE" dirty="0"/>
                    </a:p>
                  </a:txBody>
                  <a:tcPr/>
                </a:tc>
                <a:tc>
                  <a:txBody>
                    <a:bodyPr/>
                    <a:lstStyle/>
                    <a:p>
                      <a:r>
                        <a:rPr lang="en-GB" dirty="0"/>
                        <a:t>Integrate prediction into production and business processes:</a:t>
                      </a:r>
                    </a:p>
                    <a:p>
                      <a:pPr marL="285750" indent="-285750">
                        <a:buFont typeface="Arial" panose="020B0604020202020204" pitchFamily="34" charset="0"/>
                        <a:buChar char="•"/>
                      </a:pPr>
                      <a:r>
                        <a:rPr lang="en-GB" dirty="0"/>
                        <a:t>Generate systematic predictions</a:t>
                      </a:r>
                    </a:p>
                    <a:p>
                      <a:pPr marL="285750" indent="-285750">
                        <a:buFont typeface="Arial" panose="020B0604020202020204" pitchFamily="34" charset="0"/>
                        <a:buChar char="•"/>
                      </a:pPr>
                      <a:r>
                        <a:rPr lang="en-GB" dirty="0"/>
                        <a:t>Track performance across time</a:t>
                      </a:r>
                    </a:p>
                    <a:p>
                      <a:pPr marL="285750" indent="-285750">
                        <a:buFont typeface="Arial" panose="020B0604020202020204" pitchFamily="34" charset="0"/>
                        <a:buChar char="•"/>
                      </a:pPr>
                      <a:r>
                        <a:rPr lang="en-GB" dirty="0"/>
                        <a:t>Follow best engineering practices</a:t>
                      </a:r>
                      <a:endParaRPr lang="en-BE" dirty="0"/>
                    </a:p>
                  </a:txBody>
                  <a:tcPr/>
                </a:tc>
                <a:extLst>
                  <a:ext uri="{0D108BD9-81ED-4DB2-BD59-A6C34878D82A}">
                    <a16:rowId xmlns:a16="http://schemas.microsoft.com/office/drawing/2014/main" val="1211298234"/>
                  </a:ext>
                </a:extLst>
              </a:tr>
            </a:tbl>
          </a:graphicData>
        </a:graphic>
      </p:graphicFrame>
    </p:spTree>
    <p:extLst>
      <p:ext uri="{BB962C8B-B14F-4D97-AF65-F5344CB8AC3E}">
        <p14:creationId xmlns:p14="http://schemas.microsoft.com/office/powerpoint/2010/main" val="262789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14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304453" cy="701731"/>
          </a:xfrm>
        </p:spPr>
        <p:txBody>
          <a:bodyPr/>
          <a:lstStyle/>
          <a:p>
            <a:r>
              <a:rPr lang="en-GB" dirty="0"/>
              <a:t>Moving to production is hard</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r>
              <a:rPr lang="en-GB" dirty="0">
                <a:solidFill>
                  <a:schemeClr val="accent6"/>
                </a:solidFill>
              </a:rPr>
              <a:t>(Not so) Fun fact</a:t>
            </a:r>
            <a:endParaRPr lang="en-GB" dirty="0"/>
          </a:p>
          <a:p>
            <a:pPr marL="0" indent="0" algn="just">
              <a:buNone/>
            </a:pPr>
            <a:r>
              <a:rPr lang="en-GB" dirty="0"/>
              <a:t>According to VentureBeat, roughly 1 out of 10 Machine Learning models actually makes it into production. But why?</a:t>
            </a:r>
          </a:p>
          <a:p>
            <a:pPr marL="0" indent="0">
              <a:buNone/>
            </a:pPr>
            <a:r>
              <a:rPr lang="en-GB" dirty="0">
                <a:solidFill>
                  <a:srgbClr val="333333"/>
                </a:solidFill>
              </a:rPr>
              <a:t>				</a:t>
            </a:r>
            <a:r>
              <a:rPr lang="en-GB" dirty="0">
                <a:solidFill>
                  <a:srgbClr val="333333"/>
                </a:solidFill>
                <a:latin typeface="Georgia" panose="02040502050405020303" pitchFamily="18" charset="0"/>
              </a:rPr>
              <a:t>					</a:t>
            </a:r>
          </a:p>
        </p:txBody>
      </p:sp>
      <p:sp>
        <p:nvSpPr>
          <p:cNvPr id="5" name="Text Placeholder 1">
            <a:extLst>
              <a:ext uri="{FF2B5EF4-FFF2-40B4-BE49-F238E27FC236}">
                <a16:creationId xmlns:a16="http://schemas.microsoft.com/office/drawing/2014/main" id="{1E7324E0-F4EC-4BDC-816D-550927AFE5CE}"/>
              </a:ext>
            </a:extLst>
          </p:cNvPr>
          <p:cNvSpPr txBox="1">
            <a:spLocks/>
          </p:cNvSpPr>
          <p:nvPr/>
        </p:nvSpPr>
        <p:spPr>
          <a:xfrm>
            <a:off x="838201" y="3218560"/>
            <a:ext cx="3914670" cy="61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6"/>
                </a:solidFill>
              </a:rPr>
              <a:t>The Set up is not right</a:t>
            </a:r>
            <a:endParaRPr lang="en-BE" dirty="0">
              <a:solidFill>
                <a:schemeClr val="accent6"/>
              </a:solidFill>
            </a:endParaRPr>
          </a:p>
        </p:txBody>
      </p:sp>
      <p:sp>
        <p:nvSpPr>
          <p:cNvPr id="6" name="Text Placeholder 1">
            <a:extLst>
              <a:ext uri="{FF2B5EF4-FFF2-40B4-BE49-F238E27FC236}">
                <a16:creationId xmlns:a16="http://schemas.microsoft.com/office/drawing/2014/main" id="{EE97CE31-DD61-4AEE-9BF5-29EBA09971CC}"/>
              </a:ext>
            </a:extLst>
          </p:cNvPr>
          <p:cNvSpPr txBox="1">
            <a:spLocks/>
          </p:cNvSpPr>
          <p:nvPr/>
        </p:nvSpPr>
        <p:spPr>
          <a:xfrm>
            <a:off x="6748306" y="3218560"/>
            <a:ext cx="4356798" cy="61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6"/>
                </a:solidFill>
              </a:rPr>
              <a:t>ML has its own difficulties</a:t>
            </a:r>
            <a:endParaRPr lang="en-BE" dirty="0">
              <a:solidFill>
                <a:schemeClr val="accent6"/>
              </a:solidFill>
            </a:endParaRPr>
          </a:p>
        </p:txBody>
      </p:sp>
      <p:sp>
        <p:nvSpPr>
          <p:cNvPr id="7" name="Content Placeholder 1">
            <a:extLst>
              <a:ext uri="{FF2B5EF4-FFF2-40B4-BE49-F238E27FC236}">
                <a16:creationId xmlns:a16="http://schemas.microsoft.com/office/drawing/2014/main" id="{D1EDF41A-E7EB-4E95-BEBF-B224CEA2354D}"/>
              </a:ext>
            </a:extLst>
          </p:cNvPr>
          <p:cNvSpPr txBox="1">
            <a:spLocks/>
          </p:cNvSpPr>
          <p:nvPr/>
        </p:nvSpPr>
        <p:spPr>
          <a:xfrm>
            <a:off x="838198" y="3848284"/>
            <a:ext cx="4778831" cy="238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Bad infrastructure</a:t>
            </a:r>
          </a:p>
          <a:p>
            <a:r>
              <a:rPr lang="en-GB" sz="2400" dirty="0"/>
              <a:t>Disconnect between </a:t>
            </a:r>
            <a:r>
              <a:rPr lang="en-US" sz="2400" dirty="0"/>
              <a:t>the relevant parties</a:t>
            </a:r>
          </a:p>
          <a:p>
            <a:r>
              <a:rPr lang="en-US" sz="2400" dirty="0"/>
              <a:t>Poor data management</a:t>
            </a:r>
          </a:p>
          <a:p>
            <a:r>
              <a:rPr lang="en-US" sz="2400" dirty="0"/>
              <a:t>Leadership doesn’t understand </a:t>
            </a:r>
            <a:endParaRPr lang="en-BE" sz="2400" dirty="0"/>
          </a:p>
        </p:txBody>
      </p:sp>
      <p:sp>
        <p:nvSpPr>
          <p:cNvPr id="10" name="Content Placeholder 1">
            <a:extLst>
              <a:ext uri="{FF2B5EF4-FFF2-40B4-BE49-F238E27FC236}">
                <a16:creationId xmlns:a16="http://schemas.microsoft.com/office/drawing/2014/main" id="{FDAF10A5-3E05-4B1E-AD80-2F4989B78BC0}"/>
              </a:ext>
            </a:extLst>
          </p:cNvPr>
          <p:cNvSpPr txBox="1">
            <a:spLocks/>
          </p:cNvSpPr>
          <p:nvPr/>
        </p:nvSpPr>
        <p:spPr>
          <a:xfrm>
            <a:off x="6693039" y="3848284"/>
            <a:ext cx="4467331" cy="238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solidFill>
                  <a:schemeClr val="accent6"/>
                </a:solidFill>
              </a:rPr>
              <a:t>Scaling</a:t>
            </a:r>
            <a:r>
              <a:rPr lang="en-GB" sz="2400" dirty="0"/>
              <a:t> is not easy</a:t>
            </a:r>
            <a:endParaRPr lang="en-BE" sz="2400" dirty="0"/>
          </a:p>
          <a:p>
            <a:r>
              <a:rPr lang="en-US" sz="2400" dirty="0">
                <a:solidFill>
                  <a:schemeClr val="accent6"/>
                </a:solidFill>
              </a:rPr>
              <a:t>Duplication </a:t>
            </a:r>
            <a:r>
              <a:rPr lang="en-US" sz="2400" dirty="0"/>
              <a:t>is widespread</a:t>
            </a:r>
          </a:p>
          <a:p>
            <a:r>
              <a:rPr lang="en-US" sz="2400" dirty="0">
                <a:solidFill>
                  <a:schemeClr val="accent6"/>
                </a:solidFill>
              </a:rPr>
              <a:t>Management</a:t>
            </a:r>
            <a:r>
              <a:rPr lang="en-US" sz="2400" dirty="0"/>
              <a:t> not on board</a:t>
            </a:r>
          </a:p>
          <a:p>
            <a:r>
              <a:rPr lang="en-US" sz="2400" dirty="0"/>
              <a:t>Lack of </a:t>
            </a:r>
            <a:r>
              <a:rPr lang="en-US" sz="2400" dirty="0">
                <a:solidFill>
                  <a:schemeClr val="accent6"/>
                </a:solidFill>
              </a:rPr>
              <a:t>Reproducibility</a:t>
            </a:r>
          </a:p>
          <a:p>
            <a:r>
              <a:rPr lang="en-US" sz="2400" dirty="0">
                <a:solidFill>
                  <a:schemeClr val="accent6"/>
                </a:solidFill>
              </a:rPr>
              <a:t>Support </a:t>
            </a:r>
            <a:r>
              <a:rPr lang="en-US" sz="2400" dirty="0"/>
              <a:t>across technologies</a:t>
            </a:r>
          </a:p>
        </p:txBody>
      </p:sp>
    </p:spTree>
    <p:extLst>
      <p:ext uri="{BB962C8B-B14F-4D97-AF65-F5344CB8AC3E}">
        <p14:creationId xmlns:p14="http://schemas.microsoft.com/office/powerpoint/2010/main" val="1063920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E6A2D-C24B-46E3-8582-67CF54525C52}"/>
              </a:ext>
            </a:extLst>
          </p:cNvPr>
          <p:cNvSpPr>
            <a:spLocks noGrp="1"/>
          </p:cNvSpPr>
          <p:nvPr>
            <p:ph type="sldNum" sz="quarter" idx="12"/>
          </p:nvPr>
        </p:nvSpPr>
        <p:spPr/>
        <p:txBody>
          <a:bodyPr/>
          <a:lstStyle/>
          <a:p>
            <a:fld id="{CB40DCDA-36E0-43CF-9ABA-CD86176B7A24}" type="slidenum">
              <a:rPr lang="en-GB" smtClean="0"/>
              <a:t>15</a:t>
            </a:fld>
            <a:endParaRPr lang="en-GB"/>
          </a:p>
        </p:txBody>
      </p:sp>
      <p:sp>
        <p:nvSpPr>
          <p:cNvPr id="5" name="Title 4">
            <a:extLst>
              <a:ext uri="{FF2B5EF4-FFF2-40B4-BE49-F238E27FC236}">
                <a16:creationId xmlns:a16="http://schemas.microsoft.com/office/drawing/2014/main" id="{169CF59F-7607-45FC-8172-4314B4AFD1CE}"/>
              </a:ext>
            </a:extLst>
          </p:cNvPr>
          <p:cNvSpPr>
            <a:spLocks noGrp="1"/>
          </p:cNvSpPr>
          <p:nvPr>
            <p:ph type="title"/>
          </p:nvPr>
        </p:nvSpPr>
        <p:spPr>
          <a:xfrm>
            <a:off x="838200" y="761020"/>
            <a:ext cx="8382551" cy="701731"/>
          </a:xfrm>
        </p:spPr>
        <p:txBody>
          <a:bodyPr>
            <a:spAutoFit/>
          </a:bodyPr>
          <a:lstStyle/>
          <a:p>
            <a:r>
              <a:rPr lang="en-GB" dirty="0"/>
              <a:t>Deploying models takes time</a:t>
            </a:r>
          </a:p>
        </p:txBody>
      </p:sp>
      <p:sp>
        <p:nvSpPr>
          <p:cNvPr id="2" name="Rectangle 1">
            <a:extLst>
              <a:ext uri="{FF2B5EF4-FFF2-40B4-BE49-F238E27FC236}">
                <a16:creationId xmlns:a16="http://schemas.microsoft.com/office/drawing/2014/main" id="{88C0C1B4-8261-47D9-B2A4-84F35E7C10A2}"/>
              </a:ext>
            </a:extLst>
          </p:cNvPr>
          <p:cNvSpPr/>
          <p:nvPr/>
        </p:nvSpPr>
        <p:spPr>
          <a:xfrm>
            <a:off x="10362641" y="6176389"/>
            <a:ext cx="885264" cy="24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21FEA-AE86-9A48-ADCF-5D5DE6A30F2D}"/>
              </a:ext>
            </a:extLst>
          </p:cNvPr>
          <p:cNvSpPr/>
          <p:nvPr/>
        </p:nvSpPr>
        <p:spPr>
          <a:xfrm>
            <a:off x="10190136" y="6176389"/>
            <a:ext cx="340962" cy="2424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0FD92EA-F3D2-4563-9411-B0204A9ADD24}"/>
              </a:ext>
            </a:extLst>
          </p:cNvPr>
          <p:cNvSpPr txBox="1"/>
          <p:nvPr/>
        </p:nvSpPr>
        <p:spPr>
          <a:xfrm>
            <a:off x="838200" y="6356350"/>
            <a:ext cx="2798202" cy="307777"/>
          </a:xfrm>
          <a:prstGeom prst="rect">
            <a:avLst/>
          </a:prstGeom>
          <a:noFill/>
        </p:spPr>
        <p:txBody>
          <a:bodyPr wrap="none" rtlCol="0">
            <a:spAutoFit/>
          </a:bodyPr>
          <a:lstStyle/>
          <a:p>
            <a:r>
              <a:rPr lang="en-GB" sz="1400" dirty="0" err="1">
                <a:solidFill>
                  <a:schemeClr val="accent4"/>
                </a:solidFill>
                <a:hlinkClick r:id="rId3">
                  <a:extLst>
                    <a:ext uri="{A12FA001-AC4F-418D-AE19-62706E023703}">
                      <ahyp:hlinkClr xmlns:ahyp="http://schemas.microsoft.com/office/drawing/2018/hyperlinkcolor" val="tx"/>
                    </a:ext>
                  </a:extLst>
                </a:hlinkClick>
              </a:rPr>
              <a:t>Algorithmia</a:t>
            </a:r>
            <a:r>
              <a:rPr lang="en-GB" sz="1400" dirty="0">
                <a:solidFill>
                  <a:schemeClr val="accent4"/>
                </a:solidFill>
                <a:hlinkClick r:id="rId3">
                  <a:extLst>
                    <a:ext uri="{A12FA001-AC4F-418D-AE19-62706E023703}">
                      <ahyp:hlinkClr xmlns:ahyp="http://schemas.microsoft.com/office/drawing/2018/hyperlinkcolor" val="tx"/>
                    </a:ext>
                  </a:extLst>
                </a:hlinkClick>
              </a:rPr>
              <a:t> - State of Enterprise ML</a:t>
            </a:r>
            <a:endParaRPr lang="en-US" sz="1400" dirty="0">
              <a:solidFill>
                <a:schemeClr val="accent4"/>
              </a:solidFill>
            </a:endParaRPr>
          </a:p>
        </p:txBody>
      </p:sp>
      <p:pic>
        <p:nvPicPr>
          <p:cNvPr id="9" name="Picture 8" descr="A picture containing application&#10;&#10;Description automatically generated">
            <a:extLst>
              <a:ext uri="{FF2B5EF4-FFF2-40B4-BE49-F238E27FC236}">
                <a16:creationId xmlns:a16="http://schemas.microsoft.com/office/drawing/2014/main" id="{6025AD3D-85BF-47DF-994F-470AC65403E7}"/>
              </a:ext>
            </a:extLst>
          </p:cNvPr>
          <p:cNvPicPr>
            <a:picLocks noChangeAspect="1"/>
          </p:cNvPicPr>
          <p:nvPr/>
        </p:nvPicPr>
        <p:blipFill>
          <a:blip r:embed="rId4"/>
          <a:stretch>
            <a:fillRect/>
          </a:stretch>
        </p:blipFill>
        <p:spPr>
          <a:xfrm>
            <a:off x="622998" y="1967768"/>
            <a:ext cx="10730802" cy="3706234"/>
          </a:xfrm>
          <a:prstGeom prst="rect">
            <a:avLst/>
          </a:prstGeom>
        </p:spPr>
      </p:pic>
    </p:spTree>
    <p:extLst>
      <p:ext uri="{BB962C8B-B14F-4D97-AF65-F5344CB8AC3E}">
        <p14:creationId xmlns:p14="http://schemas.microsoft.com/office/powerpoint/2010/main" val="379418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E6A2D-C24B-46E3-8582-67CF54525C52}"/>
              </a:ext>
            </a:extLst>
          </p:cNvPr>
          <p:cNvSpPr>
            <a:spLocks noGrp="1"/>
          </p:cNvSpPr>
          <p:nvPr>
            <p:ph type="sldNum" sz="quarter" idx="12"/>
          </p:nvPr>
        </p:nvSpPr>
        <p:spPr/>
        <p:txBody>
          <a:bodyPr/>
          <a:lstStyle/>
          <a:p>
            <a:fld id="{CB40DCDA-36E0-43CF-9ABA-CD86176B7A24}" type="slidenum">
              <a:rPr lang="en-GB" smtClean="0"/>
              <a:t>16</a:t>
            </a:fld>
            <a:endParaRPr lang="en-GB"/>
          </a:p>
        </p:txBody>
      </p:sp>
      <p:sp>
        <p:nvSpPr>
          <p:cNvPr id="5" name="Title 4">
            <a:extLst>
              <a:ext uri="{FF2B5EF4-FFF2-40B4-BE49-F238E27FC236}">
                <a16:creationId xmlns:a16="http://schemas.microsoft.com/office/drawing/2014/main" id="{169CF59F-7607-45FC-8172-4314B4AFD1CE}"/>
              </a:ext>
            </a:extLst>
          </p:cNvPr>
          <p:cNvSpPr>
            <a:spLocks noGrp="1"/>
          </p:cNvSpPr>
          <p:nvPr>
            <p:ph type="title"/>
          </p:nvPr>
        </p:nvSpPr>
        <p:spPr>
          <a:xfrm>
            <a:off x="838200" y="761020"/>
            <a:ext cx="10048392" cy="701731"/>
          </a:xfrm>
        </p:spPr>
        <p:txBody>
          <a:bodyPr>
            <a:spAutoFit/>
          </a:bodyPr>
          <a:lstStyle/>
          <a:p>
            <a:r>
              <a:rPr lang="en-GB" dirty="0"/>
              <a:t>Basic process for building a model</a:t>
            </a:r>
          </a:p>
        </p:txBody>
      </p:sp>
      <p:sp>
        <p:nvSpPr>
          <p:cNvPr id="2" name="Rectangle 1">
            <a:extLst>
              <a:ext uri="{FF2B5EF4-FFF2-40B4-BE49-F238E27FC236}">
                <a16:creationId xmlns:a16="http://schemas.microsoft.com/office/drawing/2014/main" id="{88C0C1B4-8261-47D9-B2A4-84F35E7C10A2}"/>
              </a:ext>
            </a:extLst>
          </p:cNvPr>
          <p:cNvSpPr/>
          <p:nvPr/>
        </p:nvSpPr>
        <p:spPr>
          <a:xfrm>
            <a:off x="10362641" y="6176389"/>
            <a:ext cx="885264" cy="24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21FEA-AE86-9A48-ADCF-5D5DE6A30F2D}"/>
              </a:ext>
            </a:extLst>
          </p:cNvPr>
          <p:cNvSpPr/>
          <p:nvPr/>
        </p:nvSpPr>
        <p:spPr>
          <a:xfrm>
            <a:off x="10190136" y="6176389"/>
            <a:ext cx="340962" cy="2424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agram&#10;&#10;Description automatically generated">
            <a:extLst>
              <a:ext uri="{FF2B5EF4-FFF2-40B4-BE49-F238E27FC236}">
                <a16:creationId xmlns:a16="http://schemas.microsoft.com/office/drawing/2014/main" id="{61C5EA62-9306-46EB-A8C9-12A555AC2AF0}"/>
              </a:ext>
            </a:extLst>
          </p:cNvPr>
          <p:cNvPicPr>
            <a:picLocks noChangeAspect="1"/>
          </p:cNvPicPr>
          <p:nvPr/>
        </p:nvPicPr>
        <p:blipFill>
          <a:blip r:embed="rId3"/>
          <a:stretch>
            <a:fillRect/>
          </a:stretch>
        </p:blipFill>
        <p:spPr>
          <a:xfrm>
            <a:off x="923925" y="1930814"/>
            <a:ext cx="10429875" cy="3810000"/>
          </a:xfrm>
          <a:prstGeom prst="rect">
            <a:avLst/>
          </a:prstGeom>
        </p:spPr>
      </p:pic>
      <p:sp>
        <p:nvSpPr>
          <p:cNvPr id="8" name="TextBox 7">
            <a:extLst>
              <a:ext uri="{FF2B5EF4-FFF2-40B4-BE49-F238E27FC236}">
                <a16:creationId xmlns:a16="http://schemas.microsoft.com/office/drawing/2014/main" id="{C15AE54C-5E76-431B-B43C-357630B8CB7E}"/>
              </a:ext>
            </a:extLst>
          </p:cNvPr>
          <p:cNvSpPr txBox="1"/>
          <p:nvPr/>
        </p:nvSpPr>
        <p:spPr>
          <a:xfrm>
            <a:off x="838200" y="6356350"/>
            <a:ext cx="3400098"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Google - CD and automation pipelines in ML</a:t>
            </a:r>
            <a:endParaRPr lang="en-US" sz="1400" dirty="0">
              <a:solidFill>
                <a:schemeClr val="accent4"/>
              </a:solidFill>
            </a:endParaRPr>
          </a:p>
        </p:txBody>
      </p:sp>
    </p:spTree>
    <p:extLst>
      <p:ext uri="{BB962C8B-B14F-4D97-AF65-F5344CB8AC3E}">
        <p14:creationId xmlns:p14="http://schemas.microsoft.com/office/powerpoint/2010/main" val="339115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E6A2D-C24B-46E3-8582-67CF54525C52}"/>
              </a:ext>
            </a:extLst>
          </p:cNvPr>
          <p:cNvSpPr>
            <a:spLocks noGrp="1"/>
          </p:cNvSpPr>
          <p:nvPr>
            <p:ph type="sldNum" sz="quarter" idx="12"/>
          </p:nvPr>
        </p:nvSpPr>
        <p:spPr/>
        <p:txBody>
          <a:bodyPr/>
          <a:lstStyle/>
          <a:p>
            <a:fld id="{CB40DCDA-36E0-43CF-9ABA-CD86176B7A24}" type="slidenum">
              <a:rPr lang="en-GB" smtClean="0"/>
              <a:t>17</a:t>
            </a:fld>
            <a:endParaRPr lang="en-GB"/>
          </a:p>
        </p:txBody>
      </p:sp>
      <p:sp>
        <p:nvSpPr>
          <p:cNvPr id="5" name="Title 4">
            <a:extLst>
              <a:ext uri="{FF2B5EF4-FFF2-40B4-BE49-F238E27FC236}">
                <a16:creationId xmlns:a16="http://schemas.microsoft.com/office/drawing/2014/main" id="{169CF59F-7607-45FC-8172-4314B4AFD1CE}"/>
              </a:ext>
            </a:extLst>
          </p:cNvPr>
          <p:cNvSpPr>
            <a:spLocks noGrp="1"/>
          </p:cNvSpPr>
          <p:nvPr>
            <p:ph type="title"/>
          </p:nvPr>
        </p:nvSpPr>
        <p:spPr>
          <a:xfrm>
            <a:off x="838200" y="761020"/>
            <a:ext cx="9864239" cy="701731"/>
          </a:xfrm>
        </p:spPr>
        <p:txBody>
          <a:bodyPr>
            <a:spAutoFit/>
          </a:bodyPr>
          <a:lstStyle/>
          <a:p>
            <a:r>
              <a:rPr lang="en-GB" dirty="0"/>
              <a:t>Real life is a bit more complicated</a:t>
            </a:r>
          </a:p>
        </p:txBody>
      </p:sp>
      <p:sp>
        <p:nvSpPr>
          <p:cNvPr id="2" name="Rectangle 1">
            <a:extLst>
              <a:ext uri="{FF2B5EF4-FFF2-40B4-BE49-F238E27FC236}">
                <a16:creationId xmlns:a16="http://schemas.microsoft.com/office/drawing/2014/main" id="{88C0C1B4-8261-47D9-B2A4-84F35E7C10A2}"/>
              </a:ext>
            </a:extLst>
          </p:cNvPr>
          <p:cNvSpPr/>
          <p:nvPr/>
        </p:nvSpPr>
        <p:spPr>
          <a:xfrm>
            <a:off x="10362641" y="6176389"/>
            <a:ext cx="885264" cy="24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21FEA-AE86-9A48-ADCF-5D5DE6A30F2D}"/>
              </a:ext>
            </a:extLst>
          </p:cNvPr>
          <p:cNvSpPr/>
          <p:nvPr/>
        </p:nvSpPr>
        <p:spPr>
          <a:xfrm>
            <a:off x="10190136" y="6176389"/>
            <a:ext cx="340962" cy="2424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agram&#10;&#10;Description automatically generated">
            <a:extLst>
              <a:ext uri="{FF2B5EF4-FFF2-40B4-BE49-F238E27FC236}">
                <a16:creationId xmlns:a16="http://schemas.microsoft.com/office/drawing/2014/main" id="{E767583D-D256-4172-93E3-C433DE5E2CCB}"/>
              </a:ext>
            </a:extLst>
          </p:cNvPr>
          <p:cNvPicPr>
            <a:picLocks noChangeAspect="1"/>
          </p:cNvPicPr>
          <p:nvPr/>
        </p:nvPicPr>
        <p:blipFill>
          <a:blip r:embed="rId3"/>
          <a:stretch>
            <a:fillRect/>
          </a:stretch>
        </p:blipFill>
        <p:spPr>
          <a:xfrm>
            <a:off x="1286189" y="1733583"/>
            <a:ext cx="9076452" cy="4878232"/>
          </a:xfrm>
          <a:prstGeom prst="rect">
            <a:avLst/>
          </a:prstGeom>
        </p:spPr>
      </p:pic>
      <p:sp>
        <p:nvSpPr>
          <p:cNvPr id="8" name="TextBox 7">
            <a:extLst>
              <a:ext uri="{FF2B5EF4-FFF2-40B4-BE49-F238E27FC236}">
                <a16:creationId xmlns:a16="http://schemas.microsoft.com/office/drawing/2014/main" id="{2F370EC1-7CF2-41EC-860D-2E1435027276}"/>
              </a:ext>
            </a:extLst>
          </p:cNvPr>
          <p:cNvSpPr txBox="1"/>
          <p:nvPr/>
        </p:nvSpPr>
        <p:spPr>
          <a:xfrm>
            <a:off x="838200" y="6356350"/>
            <a:ext cx="2654701"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MLOps.org - End-to-end workflow</a:t>
            </a:r>
            <a:endParaRPr lang="en-US" sz="1400" dirty="0">
              <a:solidFill>
                <a:schemeClr val="accent4"/>
              </a:solidFill>
            </a:endParaRPr>
          </a:p>
        </p:txBody>
      </p:sp>
    </p:spTree>
    <p:extLst>
      <p:ext uri="{BB962C8B-B14F-4D97-AF65-F5344CB8AC3E}">
        <p14:creationId xmlns:p14="http://schemas.microsoft.com/office/powerpoint/2010/main" val="252938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18</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8998233" cy="701731"/>
          </a:xfrm>
        </p:spPr>
        <p:txBody>
          <a:bodyPr/>
          <a:lstStyle/>
          <a:p>
            <a:r>
              <a:rPr lang="en-GB" dirty="0"/>
              <a:t>Changing anything changes all</a:t>
            </a:r>
            <a:endParaRPr lang="en-BE" dirty="0"/>
          </a:p>
        </p:txBody>
      </p:sp>
      <p:pic>
        <p:nvPicPr>
          <p:cNvPr id="8" name="Picture 7" descr="Diagram&#10;&#10;Description automatically generated">
            <a:extLst>
              <a:ext uri="{FF2B5EF4-FFF2-40B4-BE49-F238E27FC236}">
                <a16:creationId xmlns:a16="http://schemas.microsoft.com/office/drawing/2014/main" id="{ECCDD787-5E14-437E-B4F5-820A3005AD02}"/>
              </a:ext>
            </a:extLst>
          </p:cNvPr>
          <p:cNvPicPr>
            <a:picLocks noChangeAspect="1"/>
          </p:cNvPicPr>
          <p:nvPr/>
        </p:nvPicPr>
        <p:blipFill>
          <a:blip r:embed="rId3"/>
          <a:stretch>
            <a:fillRect/>
          </a:stretch>
        </p:blipFill>
        <p:spPr>
          <a:xfrm>
            <a:off x="1135464" y="1719827"/>
            <a:ext cx="9586127" cy="4722083"/>
          </a:xfrm>
          <a:prstGeom prst="rect">
            <a:avLst/>
          </a:prstGeom>
        </p:spPr>
      </p:pic>
      <p:sp>
        <p:nvSpPr>
          <p:cNvPr id="9" name="TextBox 8">
            <a:extLst>
              <a:ext uri="{FF2B5EF4-FFF2-40B4-BE49-F238E27FC236}">
                <a16:creationId xmlns:a16="http://schemas.microsoft.com/office/drawing/2014/main" id="{ABAF90A8-9353-4CFC-A177-2E20B40724FF}"/>
              </a:ext>
            </a:extLst>
          </p:cNvPr>
          <p:cNvSpPr txBox="1"/>
          <p:nvPr/>
        </p:nvSpPr>
        <p:spPr>
          <a:xfrm>
            <a:off x="838200" y="6356350"/>
            <a:ext cx="2714782"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MLOps.org - Motivation for </a:t>
            </a:r>
            <a:r>
              <a:rPr lang="en-GB" sz="1400" dirty="0" err="1">
                <a:solidFill>
                  <a:schemeClr val="accent4"/>
                </a:solidFill>
                <a:hlinkClick r:id="rId4">
                  <a:extLst>
                    <a:ext uri="{A12FA001-AC4F-418D-AE19-62706E023703}">
                      <ahyp:hlinkClr xmlns:ahyp="http://schemas.microsoft.com/office/drawing/2018/hyperlinkcolor" val="tx"/>
                    </a:ext>
                  </a:extLst>
                </a:hlinkClick>
              </a:rPr>
              <a:t>MLOps</a:t>
            </a:r>
            <a:endParaRPr lang="en-US" sz="1400" dirty="0">
              <a:solidFill>
                <a:schemeClr val="accent4"/>
              </a:solidFill>
            </a:endParaRPr>
          </a:p>
        </p:txBody>
      </p:sp>
    </p:spTree>
    <p:extLst>
      <p:ext uri="{BB962C8B-B14F-4D97-AF65-F5344CB8AC3E}">
        <p14:creationId xmlns:p14="http://schemas.microsoft.com/office/powerpoint/2010/main" val="2532824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19</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6396431" cy="701731"/>
          </a:xfrm>
        </p:spPr>
        <p:txBody>
          <a:bodyPr/>
          <a:lstStyle/>
          <a:p>
            <a:r>
              <a:rPr lang="en-GB" dirty="0"/>
              <a:t>Hidden technical debt</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a:bodyPr>
          <a:lstStyle/>
          <a:p>
            <a:pPr marL="0" indent="0" algn="just">
              <a:buNone/>
            </a:pPr>
            <a:r>
              <a:rPr lang="en-GB" dirty="0"/>
              <a:t>Developing and </a:t>
            </a:r>
            <a:r>
              <a:rPr lang="en-GB" dirty="0">
                <a:solidFill>
                  <a:schemeClr val="accent6"/>
                </a:solidFill>
              </a:rPr>
              <a:t>deploying</a:t>
            </a:r>
            <a:r>
              <a:rPr lang="en-GB" dirty="0"/>
              <a:t> ML systems is relatively fast and cheap, but </a:t>
            </a:r>
            <a:r>
              <a:rPr lang="en-GB" dirty="0">
                <a:solidFill>
                  <a:schemeClr val="accent6"/>
                </a:solidFill>
              </a:rPr>
              <a:t>maintaining</a:t>
            </a:r>
            <a:r>
              <a:rPr lang="en-GB" dirty="0"/>
              <a:t> them over time is difficult and expensive. Some of the reasons for this are:</a:t>
            </a:r>
            <a:endParaRPr lang="en-GB" dirty="0">
              <a:solidFill>
                <a:schemeClr val="accent6"/>
              </a:solidFill>
            </a:endParaRPr>
          </a:p>
          <a:p>
            <a:r>
              <a:rPr lang="en-GB" dirty="0"/>
              <a:t>Data dependencies cost more than code dependencies</a:t>
            </a:r>
          </a:p>
          <a:p>
            <a:r>
              <a:rPr lang="en-GB" dirty="0"/>
              <a:t>Feedback Loops</a:t>
            </a:r>
          </a:p>
          <a:p>
            <a:r>
              <a:rPr lang="en-GB" dirty="0">
                <a:solidFill>
                  <a:schemeClr val="accent6"/>
                </a:solidFill>
              </a:rPr>
              <a:t>ML-Systems </a:t>
            </a:r>
            <a:r>
              <a:rPr lang="en-GB" dirty="0"/>
              <a:t>anti-patterns</a:t>
            </a:r>
          </a:p>
          <a:p>
            <a:r>
              <a:rPr lang="en-GB" dirty="0"/>
              <a:t>Configuration debts</a:t>
            </a:r>
          </a:p>
          <a:p>
            <a:r>
              <a:rPr lang="en-GB" dirty="0"/>
              <a:t>Always changing external world</a:t>
            </a:r>
          </a:p>
          <a:p>
            <a:r>
              <a:rPr lang="en-GB" dirty="0"/>
              <a:t>Other ML related debt (</a:t>
            </a:r>
            <a:r>
              <a:rPr lang="en-GB" dirty="0" err="1"/>
              <a:t>e.g</a:t>
            </a:r>
            <a:r>
              <a:rPr lang="en-GB" dirty="0"/>
              <a:t> Data testing, Reproducibility debt)</a:t>
            </a:r>
            <a:endParaRPr lang="en-BE" dirty="0"/>
          </a:p>
        </p:txBody>
      </p:sp>
    </p:spTree>
    <p:extLst>
      <p:ext uri="{BB962C8B-B14F-4D97-AF65-F5344CB8AC3E}">
        <p14:creationId xmlns:p14="http://schemas.microsoft.com/office/powerpoint/2010/main" val="411690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75D8-4A95-AA49-A704-511AADCE0631}"/>
              </a:ext>
            </a:extLst>
          </p:cNvPr>
          <p:cNvSpPr>
            <a:spLocks noGrp="1"/>
          </p:cNvSpPr>
          <p:nvPr>
            <p:ph type="sldNum" sz="quarter" idx="12"/>
          </p:nvPr>
        </p:nvSpPr>
        <p:spPr/>
        <p:txBody>
          <a:bodyPr/>
          <a:lstStyle/>
          <a:p>
            <a:fld id="{CB40DCDA-36E0-43CF-9ABA-CD86176B7A24}" type="slidenum">
              <a:rPr lang="en-GB" smtClean="0"/>
              <a:pPr/>
              <a:t>2</a:t>
            </a:fld>
            <a:endParaRPr lang="en-GB" dirty="0"/>
          </a:p>
        </p:txBody>
      </p:sp>
      <p:sp>
        <p:nvSpPr>
          <p:cNvPr id="3" name="Title 2">
            <a:extLst>
              <a:ext uri="{FF2B5EF4-FFF2-40B4-BE49-F238E27FC236}">
                <a16:creationId xmlns:a16="http://schemas.microsoft.com/office/drawing/2014/main" id="{11FC15D0-D980-A443-908D-A324383D5EC3}"/>
              </a:ext>
            </a:extLst>
          </p:cNvPr>
          <p:cNvSpPr>
            <a:spLocks noGrp="1"/>
          </p:cNvSpPr>
          <p:nvPr>
            <p:ph type="title"/>
          </p:nvPr>
        </p:nvSpPr>
        <p:spPr>
          <a:xfrm>
            <a:off x="838200" y="761020"/>
            <a:ext cx="5950347" cy="701731"/>
          </a:xfrm>
        </p:spPr>
        <p:txBody>
          <a:bodyPr/>
          <a:lstStyle/>
          <a:p>
            <a:r>
              <a:rPr lang="en-BE" dirty="0"/>
              <a:t>Roadmap AI</a:t>
            </a:r>
            <a:r>
              <a:rPr lang="en-BE" dirty="0">
                <a:solidFill>
                  <a:schemeClr val="accent6"/>
                </a:solidFill>
              </a:rPr>
              <a:t>4</a:t>
            </a:r>
            <a:r>
              <a:rPr lang="en-BE" dirty="0"/>
              <a:t>Business</a:t>
            </a:r>
          </a:p>
        </p:txBody>
      </p:sp>
      <p:graphicFrame>
        <p:nvGraphicFramePr>
          <p:cNvPr id="8" name="Table 8">
            <a:extLst>
              <a:ext uri="{FF2B5EF4-FFF2-40B4-BE49-F238E27FC236}">
                <a16:creationId xmlns:a16="http://schemas.microsoft.com/office/drawing/2014/main" id="{5623B96B-E114-FF44-8F0D-79FC8D8DBD37}"/>
              </a:ext>
            </a:extLst>
          </p:cNvPr>
          <p:cNvGraphicFramePr>
            <a:graphicFrameLocks noGrp="1"/>
          </p:cNvGraphicFramePr>
          <p:nvPr>
            <p:ph idx="1"/>
            <p:extLst>
              <p:ext uri="{D42A27DB-BD31-4B8C-83A1-F6EECF244321}">
                <p14:modId xmlns:p14="http://schemas.microsoft.com/office/powerpoint/2010/main" val="165510544"/>
              </p:ext>
            </p:extLst>
          </p:nvPr>
        </p:nvGraphicFramePr>
        <p:xfrm>
          <a:off x="838199" y="4421341"/>
          <a:ext cx="10763865" cy="370840"/>
        </p:xfrm>
        <a:graphic>
          <a:graphicData uri="http://schemas.openxmlformats.org/drawingml/2006/table">
            <a:tbl>
              <a:tblPr firstRow="1" bandRow="1">
                <a:tableStyleId>{5C22544A-7EE6-4342-B048-85BDC9FD1C3A}</a:tableStyleId>
              </a:tblPr>
              <a:tblGrid>
                <a:gridCol w="2152773">
                  <a:extLst>
                    <a:ext uri="{9D8B030D-6E8A-4147-A177-3AD203B41FA5}">
                      <a16:colId xmlns:a16="http://schemas.microsoft.com/office/drawing/2014/main" val="1511253091"/>
                    </a:ext>
                  </a:extLst>
                </a:gridCol>
                <a:gridCol w="2152773">
                  <a:extLst>
                    <a:ext uri="{9D8B030D-6E8A-4147-A177-3AD203B41FA5}">
                      <a16:colId xmlns:a16="http://schemas.microsoft.com/office/drawing/2014/main" val="990502132"/>
                    </a:ext>
                  </a:extLst>
                </a:gridCol>
                <a:gridCol w="2152773">
                  <a:extLst>
                    <a:ext uri="{9D8B030D-6E8A-4147-A177-3AD203B41FA5}">
                      <a16:colId xmlns:a16="http://schemas.microsoft.com/office/drawing/2014/main" val="933992354"/>
                    </a:ext>
                  </a:extLst>
                </a:gridCol>
                <a:gridCol w="2152773">
                  <a:extLst>
                    <a:ext uri="{9D8B030D-6E8A-4147-A177-3AD203B41FA5}">
                      <a16:colId xmlns:a16="http://schemas.microsoft.com/office/drawing/2014/main" val="1151186550"/>
                    </a:ext>
                  </a:extLst>
                </a:gridCol>
                <a:gridCol w="2152773">
                  <a:extLst>
                    <a:ext uri="{9D8B030D-6E8A-4147-A177-3AD203B41FA5}">
                      <a16:colId xmlns:a16="http://schemas.microsoft.com/office/drawing/2014/main" val="3286701572"/>
                    </a:ext>
                  </a:extLst>
                </a:gridCol>
              </a:tblGrid>
              <a:tr h="370840">
                <a:tc>
                  <a:txBody>
                    <a:bodyPr/>
                    <a:lstStyle/>
                    <a:p>
                      <a:pPr algn="ctr"/>
                      <a:r>
                        <a:rPr lang="en-BE" sz="1800" b="1" kern="1200" dirty="0">
                          <a:solidFill>
                            <a:schemeClr val="accent4"/>
                          </a:solidFill>
                          <a:latin typeface="+mn-lt"/>
                          <a:ea typeface="+mn-ea"/>
                          <a:cs typeface="+mn-cs"/>
                        </a:rPr>
                        <a:t>Introduction to AI</a:t>
                      </a:r>
                    </a:p>
                  </a:txBody>
                  <a:tcPr>
                    <a:noFill/>
                  </a:tcPr>
                </a:tc>
                <a:tc>
                  <a:txBody>
                    <a:bodyPr/>
                    <a:lstStyle/>
                    <a:p>
                      <a:pPr algn="ctr"/>
                      <a:r>
                        <a:rPr lang="en-BE" dirty="0">
                          <a:solidFill>
                            <a:schemeClr val="accent4"/>
                          </a:solidFill>
                        </a:rPr>
                        <a:t>Developing AI tools</a:t>
                      </a:r>
                    </a:p>
                  </a:txBody>
                  <a:tcPr>
                    <a:noFill/>
                  </a:tcPr>
                </a:tc>
                <a:tc>
                  <a:txBody>
                    <a:bodyPr/>
                    <a:lstStyle/>
                    <a:p>
                      <a:pPr algn="ctr"/>
                      <a:r>
                        <a:rPr lang="en-BE" sz="1800" b="1" kern="1200" dirty="0">
                          <a:solidFill>
                            <a:schemeClr val="accent4"/>
                          </a:solidFill>
                          <a:latin typeface="+mn-lt"/>
                          <a:ea typeface="+mn-ea"/>
                          <a:cs typeface="+mn-cs"/>
                        </a:rPr>
                        <a:t>Data and Value</a:t>
                      </a:r>
                    </a:p>
                  </a:txBody>
                  <a:tcPr>
                    <a:noFill/>
                  </a:tcPr>
                </a:tc>
                <a:tc>
                  <a:txBody>
                    <a:bodyPr/>
                    <a:lstStyle/>
                    <a:p>
                      <a:pPr algn="ctr"/>
                      <a:r>
                        <a:rPr lang="en-BE" sz="1800" b="1" kern="1200" dirty="0">
                          <a:solidFill>
                            <a:schemeClr val="accent6"/>
                          </a:solidFill>
                          <a:latin typeface="+mn-lt"/>
                          <a:ea typeface="+mn-ea"/>
                          <a:cs typeface="+mn-cs"/>
                        </a:rPr>
                        <a:t>Deploying AI</a:t>
                      </a:r>
                    </a:p>
                  </a:txBody>
                  <a:tcPr>
                    <a:noFill/>
                  </a:tcPr>
                </a:tc>
                <a:tc>
                  <a:txBody>
                    <a:bodyPr/>
                    <a:lstStyle/>
                    <a:p>
                      <a:pPr algn="ctr"/>
                      <a:r>
                        <a:rPr lang="en-BE" dirty="0">
                          <a:solidFill>
                            <a:schemeClr val="bg1">
                              <a:lumMod val="50000"/>
                            </a:schemeClr>
                          </a:solidFill>
                        </a:rPr>
                        <a:t>Monitoring</a:t>
                      </a:r>
                    </a:p>
                  </a:txBody>
                  <a:tcPr>
                    <a:noFill/>
                  </a:tcPr>
                </a:tc>
                <a:extLst>
                  <a:ext uri="{0D108BD9-81ED-4DB2-BD59-A6C34878D82A}">
                    <a16:rowId xmlns:a16="http://schemas.microsoft.com/office/drawing/2014/main" val="2193829748"/>
                  </a:ext>
                </a:extLst>
              </a:tr>
            </a:tbl>
          </a:graphicData>
        </a:graphic>
      </p:graphicFrame>
      <p:sp>
        <p:nvSpPr>
          <p:cNvPr id="9" name="Oval 8">
            <a:extLst>
              <a:ext uri="{FF2B5EF4-FFF2-40B4-BE49-F238E27FC236}">
                <a16:creationId xmlns:a16="http://schemas.microsoft.com/office/drawing/2014/main" id="{67F21DD0-2D4C-D342-AA09-626B01967104}"/>
              </a:ext>
            </a:extLst>
          </p:cNvPr>
          <p:cNvSpPr/>
          <p:nvPr/>
        </p:nvSpPr>
        <p:spPr>
          <a:xfrm>
            <a:off x="3382052" y="2799000"/>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II</a:t>
            </a:r>
          </a:p>
        </p:txBody>
      </p:sp>
      <p:sp>
        <p:nvSpPr>
          <p:cNvPr id="12" name="Oval 11">
            <a:extLst>
              <a:ext uri="{FF2B5EF4-FFF2-40B4-BE49-F238E27FC236}">
                <a16:creationId xmlns:a16="http://schemas.microsoft.com/office/drawing/2014/main" id="{17B95FD6-2BE7-B443-BC16-2EB4775EC0FD}"/>
              </a:ext>
            </a:extLst>
          </p:cNvPr>
          <p:cNvSpPr/>
          <p:nvPr/>
        </p:nvSpPr>
        <p:spPr>
          <a:xfrm>
            <a:off x="9856595"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V</a:t>
            </a:r>
          </a:p>
        </p:txBody>
      </p:sp>
      <p:sp>
        <p:nvSpPr>
          <p:cNvPr id="14" name="Oval 13">
            <a:extLst>
              <a:ext uri="{FF2B5EF4-FFF2-40B4-BE49-F238E27FC236}">
                <a16:creationId xmlns:a16="http://schemas.microsoft.com/office/drawing/2014/main" id="{3A593B9E-0DD9-4A6A-9BE9-30E32B0EE782}"/>
              </a:ext>
            </a:extLst>
          </p:cNvPr>
          <p:cNvSpPr/>
          <p:nvPr/>
        </p:nvSpPr>
        <p:spPr>
          <a:xfrm>
            <a:off x="1223871" y="2794985"/>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a:t>
            </a:r>
          </a:p>
        </p:txBody>
      </p:sp>
      <p:sp>
        <p:nvSpPr>
          <p:cNvPr id="15" name="Oval 14">
            <a:extLst>
              <a:ext uri="{FF2B5EF4-FFF2-40B4-BE49-F238E27FC236}">
                <a16:creationId xmlns:a16="http://schemas.microsoft.com/office/drawing/2014/main" id="{C72F4AD1-6BA6-47E2-8E8E-57226F93C27E}"/>
              </a:ext>
            </a:extLst>
          </p:cNvPr>
          <p:cNvSpPr/>
          <p:nvPr/>
        </p:nvSpPr>
        <p:spPr>
          <a:xfrm>
            <a:off x="7648516" y="2794985"/>
            <a:ext cx="1260000" cy="1260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6"/>
                  </a:solidFill>
                </a:ln>
                <a:solidFill>
                  <a:schemeClr val="accent6"/>
                </a:solidFill>
              </a:rPr>
              <a:t>Part I</a:t>
            </a:r>
            <a:r>
              <a:rPr lang="en-GB" dirty="0">
                <a:ln>
                  <a:solidFill>
                    <a:schemeClr val="accent6"/>
                  </a:solidFill>
                </a:ln>
                <a:solidFill>
                  <a:schemeClr val="accent6"/>
                </a:solidFill>
              </a:rPr>
              <a:t>V</a:t>
            </a:r>
            <a:endParaRPr lang="en-BE" dirty="0">
              <a:ln>
                <a:solidFill>
                  <a:schemeClr val="accent6"/>
                </a:solidFill>
              </a:ln>
              <a:solidFill>
                <a:schemeClr val="accent6"/>
              </a:solidFill>
            </a:endParaRPr>
          </a:p>
        </p:txBody>
      </p:sp>
      <p:sp>
        <p:nvSpPr>
          <p:cNvPr id="16" name="Oval 15">
            <a:extLst>
              <a:ext uri="{FF2B5EF4-FFF2-40B4-BE49-F238E27FC236}">
                <a16:creationId xmlns:a16="http://schemas.microsoft.com/office/drawing/2014/main" id="{6DCE8F82-F0BB-4445-ACFA-919313CB787B}"/>
              </a:ext>
            </a:extLst>
          </p:cNvPr>
          <p:cNvSpPr/>
          <p:nvPr/>
        </p:nvSpPr>
        <p:spPr>
          <a:xfrm>
            <a:off x="5515284" y="2794985"/>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II</a:t>
            </a:r>
            <a:r>
              <a:rPr lang="en-GB" dirty="0">
                <a:ln>
                  <a:solidFill>
                    <a:schemeClr val="accent4"/>
                  </a:solidFill>
                </a:ln>
                <a:solidFill>
                  <a:schemeClr val="accent4"/>
                </a:solidFill>
              </a:rPr>
              <a:t>I</a:t>
            </a:r>
            <a:endParaRPr lang="en-BE" dirty="0">
              <a:ln>
                <a:solidFill>
                  <a:schemeClr val="accent4"/>
                </a:solidFill>
              </a:ln>
              <a:solidFill>
                <a:schemeClr val="accent4"/>
              </a:solidFill>
            </a:endParaRPr>
          </a:p>
        </p:txBody>
      </p:sp>
    </p:spTree>
    <p:extLst>
      <p:ext uri="{BB962C8B-B14F-4D97-AF65-F5344CB8AC3E}">
        <p14:creationId xmlns:p14="http://schemas.microsoft.com/office/powerpoint/2010/main" val="100136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80CDF6-1B86-0049-A73B-1B660C891511}"/>
              </a:ext>
            </a:extLst>
          </p:cNvPr>
          <p:cNvSpPr>
            <a:spLocks noGrp="1"/>
          </p:cNvSpPr>
          <p:nvPr>
            <p:ph type="sldNum" sz="quarter" idx="12"/>
          </p:nvPr>
        </p:nvSpPr>
        <p:spPr/>
        <p:txBody>
          <a:bodyPr/>
          <a:lstStyle/>
          <a:p>
            <a:fld id="{CB40DCDA-36E0-43CF-9ABA-CD86176B7A24}" type="slidenum">
              <a:rPr lang="en-GB" smtClean="0"/>
              <a:pPr/>
              <a:t>20</a:t>
            </a:fld>
            <a:endParaRPr lang="en-GB" dirty="0"/>
          </a:p>
        </p:txBody>
      </p:sp>
      <p:sp>
        <p:nvSpPr>
          <p:cNvPr id="3" name="Title 2">
            <a:extLst>
              <a:ext uri="{FF2B5EF4-FFF2-40B4-BE49-F238E27FC236}">
                <a16:creationId xmlns:a16="http://schemas.microsoft.com/office/drawing/2014/main" id="{3BAF38C0-D032-FA4B-94FB-818A41592DAC}"/>
              </a:ext>
            </a:extLst>
          </p:cNvPr>
          <p:cNvSpPr>
            <a:spLocks noGrp="1"/>
          </p:cNvSpPr>
          <p:nvPr>
            <p:ph type="title"/>
          </p:nvPr>
        </p:nvSpPr>
        <p:spPr>
          <a:xfrm>
            <a:off x="838200" y="761020"/>
            <a:ext cx="6561925" cy="701731"/>
          </a:xfrm>
        </p:spPr>
        <p:txBody>
          <a:bodyPr/>
          <a:lstStyle/>
          <a:p>
            <a:r>
              <a:rPr lang="en-GB" dirty="0"/>
              <a:t>Other production issues</a:t>
            </a:r>
            <a:endParaRPr lang="en-BE" dirty="0"/>
          </a:p>
        </p:txBody>
      </p:sp>
      <p:sp>
        <p:nvSpPr>
          <p:cNvPr id="4" name="Content Placeholder 3">
            <a:extLst>
              <a:ext uri="{FF2B5EF4-FFF2-40B4-BE49-F238E27FC236}">
                <a16:creationId xmlns:a16="http://schemas.microsoft.com/office/drawing/2014/main" id="{FFAD7483-4386-9848-9F9F-05993C8F7BF2}"/>
              </a:ext>
            </a:extLst>
          </p:cNvPr>
          <p:cNvSpPr>
            <a:spLocks noGrp="1"/>
          </p:cNvSpPr>
          <p:nvPr>
            <p:ph idx="1"/>
          </p:nvPr>
        </p:nvSpPr>
        <p:spPr/>
        <p:txBody>
          <a:bodyPr>
            <a:normAutofit lnSpcReduction="10000"/>
          </a:bodyPr>
          <a:lstStyle/>
          <a:p>
            <a:r>
              <a:rPr lang="en-US" dirty="0">
                <a:solidFill>
                  <a:schemeClr val="accent6"/>
                </a:solidFill>
              </a:rPr>
              <a:t>Data quality</a:t>
            </a:r>
            <a:r>
              <a:rPr lang="en-US" dirty="0"/>
              <a:t>: </a:t>
            </a:r>
          </a:p>
          <a:p>
            <a:pPr lvl="1"/>
            <a:r>
              <a:rPr lang="en-US" dirty="0"/>
              <a:t>ML models reflect the data they are build on, so they are very dependent on its size and quality  </a:t>
            </a:r>
          </a:p>
          <a:p>
            <a:pPr marL="457200" lvl="1" indent="0">
              <a:buNone/>
            </a:pPr>
            <a:endParaRPr lang="en-BE" dirty="0"/>
          </a:p>
          <a:p>
            <a:r>
              <a:rPr lang="en-US" dirty="0">
                <a:solidFill>
                  <a:schemeClr val="accent6"/>
                </a:solidFill>
              </a:rPr>
              <a:t>Model decay</a:t>
            </a:r>
            <a:r>
              <a:rPr lang="en-US" dirty="0"/>
              <a:t>: </a:t>
            </a:r>
          </a:p>
          <a:p>
            <a:pPr lvl="1"/>
            <a:r>
              <a:rPr lang="en-US" dirty="0"/>
              <a:t>As times goes by, there might be changes in behavior that the original data would not necessarily reflect causing the quality of the model to drop</a:t>
            </a:r>
          </a:p>
          <a:p>
            <a:pPr marL="457200" lvl="1" indent="0">
              <a:buNone/>
            </a:pPr>
            <a:endParaRPr lang="en-BE" dirty="0"/>
          </a:p>
          <a:p>
            <a:r>
              <a:rPr lang="en-US" dirty="0">
                <a:solidFill>
                  <a:schemeClr val="accent6"/>
                </a:solidFill>
              </a:rPr>
              <a:t>Locality: </a:t>
            </a:r>
          </a:p>
          <a:p>
            <a:pPr lvl="1"/>
            <a:r>
              <a:rPr lang="en-US" dirty="0"/>
              <a:t>The quality of the performance of ML model does not always translates completely to production</a:t>
            </a:r>
          </a:p>
          <a:p>
            <a:pPr marL="0" indent="0">
              <a:buNone/>
            </a:pPr>
            <a:endParaRPr lang="en-US" dirty="0"/>
          </a:p>
          <a:p>
            <a:pPr lvl="1"/>
            <a:endParaRPr lang="en-BE" dirty="0"/>
          </a:p>
          <a:p>
            <a:endParaRPr lang="en-BE" dirty="0"/>
          </a:p>
        </p:txBody>
      </p:sp>
    </p:spTree>
    <p:extLst>
      <p:ext uri="{BB962C8B-B14F-4D97-AF65-F5344CB8AC3E}">
        <p14:creationId xmlns:p14="http://schemas.microsoft.com/office/powerpoint/2010/main" val="3133300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3</a:t>
            </a:r>
            <a:r>
              <a:rPr lang="en-US" sz="6000" kern="1200" dirty="0">
                <a:solidFill>
                  <a:srgbClr val="FFFFFF"/>
                </a:solidFill>
                <a:latin typeface="+mj-lt"/>
                <a:ea typeface="+mj-ea"/>
                <a:cs typeface="+mj-cs"/>
              </a:rPr>
              <a:t> </a:t>
            </a:r>
            <a:r>
              <a:rPr lang="en-US" dirty="0">
                <a:solidFill>
                  <a:srgbClr val="FFFFFF"/>
                </a:solidFill>
              </a:rPr>
              <a:t>Deployment </a:t>
            </a:r>
            <a:br>
              <a:rPr lang="en-US" dirty="0">
                <a:solidFill>
                  <a:srgbClr val="FFFFFF"/>
                </a:solidFill>
              </a:rPr>
            </a:br>
            <a:r>
              <a:rPr lang="en-US" dirty="0">
                <a:solidFill>
                  <a:srgbClr val="FFFFFF"/>
                </a:solidFill>
              </a:rPr>
              <a:t>Challenges</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310707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9861097" cy="701731"/>
          </a:xfrm>
        </p:spPr>
        <p:txBody>
          <a:bodyPr/>
          <a:lstStyle/>
          <a:p>
            <a:r>
              <a:rPr lang="en-GB" dirty="0"/>
              <a:t>Challenges of building AI systems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r>
              <a:rPr lang="en-GB" dirty="0"/>
              <a:t>Any software application comes with many </a:t>
            </a:r>
            <a:r>
              <a:rPr lang="en-GB" dirty="0">
                <a:solidFill>
                  <a:schemeClr val="accent6"/>
                </a:solidFill>
              </a:rPr>
              <a:t>challenges</a:t>
            </a:r>
            <a:r>
              <a:rPr lang="en-GB" dirty="0"/>
              <a:t>. </a:t>
            </a:r>
          </a:p>
          <a:p>
            <a:pPr marL="0" indent="0" algn="just">
              <a:buNone/>
            </a:pPr>
            <a:r>
              <a:rPr lang="en-GB" dirty="0"/>
              <a:t>AI/ML brings around a couple of </a:t>
            </a:r>
            <a:r>
              <a:rPr lang="en-GB" dirty="0">
                <a:solidFill>
                  <a:schemeClr val="accent6"/>
                </a:solidFill>
              </a:rPr>
              <a:t>extra</a:t>
            </a:r>
            <a:r>
              <a:rPr lang="en-GB" dirty="0"/>
              <a:t> ones:</a:t>
            </a:r>
            <a:endParaRPr lang="en-GB" i="1" dirty="0">
              <a:solidFill>
                <a:srgbClr val="333333"/>
              </a:solidFill>
              <a:latin typeface="Georgia" panose="02040502050405020303" pitchFamily="18" charset="0"/>
            </a:endParaRPr>
          </a:p>
          <a:p>
            <a:pPr algn="just"/>
            <a:r>
              <a:rPr lang="en-GB" dirty="0">
                <a:solidFill>
                  <a:schemeClr val="accent6"/>
                </a:solidFill>
              </a:rPr>
              <a:t>Data</a:t>
            </a:r>
            <a:r>
              <a:rPr lang="en-GB" dirty="0"/>
              <a:t> is difficult to manage and resource consuming</a:t>
            </a:r>
          </a:p>
          <a:p>
            <a:pPr algn="just"/>
            <a:r>
              <a:rPr lang="en-GB" dirty="0">
                <a:solidFill>
                  <a:schemeClr val="accent6"/>
                </a:solidFill>
              </a:rPr>
              <a:t>Iteration</a:t>
            </a:r>
            <a:r>
              <a:rPr lang="en-GB" dirty="0"/>
              <a:t> is necessary but slow</a:t>
            </a:r>
          </a:p>
          <a:p>
            <a:pPr algn="just"/>
            <a:r>
              <a:rPr lang="en-GB" dirty="0"/>
              <a:t>The </a:t>
            </a:r>
            <a:r>
              <a:rPr lang="en-GB" dirty="0">
                <a:solidFill>
                  <a:schemeClr val="accent6"/>
                </a:solidFill>
              </a:rPr>
              <a:t>expertise</a:t>
            </a:r>
            <a:r>
              <a:rPr lang="en-GB" dirty="0"/>
              <a:t> needed is abundant and diverse</a:t>
            </a:r>
          </a:p>
          <a:p>
            <a:pPr algn="just"/>
            <a:r>
              <a:rPr lang="en-GB" dirty="0">
                <a:solidFill>
                  <a:schemeClr val="accent6"/>
                </a:solidFill>
              </a:rPr>
              <a:t>Scaling</a:t>
            </a:r>
            <a:r>
              <a:rPr lang="en-GB" dirty="0"/>
              <a:t> quickly becomes an issue</a:t>
            </a:r>
          </a:p>
          <a:p>
            <a:pPr algn="just"/>
            <a:r>
              <a:rPr lang="en-GB" dirty="0">
                <a:solidFill>
                  <a:schemeClr val="accent6"/>
                </a:solidFill>
              </a:rPr>
              <a:t>Maintenance</a:t>
            </a:r>
            <a:r>
              <a:rPr lang="en-GB" dirty="0"/>
              <a:t> becomes particularly difficult</a:t>
            </a:r>
          </a:p>
          <a:p>
            <a:pPr algn="just"/>
            <a:r>
              <a:rPr lang="en-GB" dirty="0"/>
              <a:t>Selecting the right </a:t>
            </a:r>
            <a:r>
              <a:rPr lang="en-GB" dirty="0">
                <a:solidFill>
                  <a:schemeClr val="accent6"/>
                </a:solidFill>
              </a:rPr>
              <a:t>tool</a:t>
            </a:r>
            <a:r>
              <a:rPr lang="en-GB" dirty="0"/>
              <a:t> is not always so easy</a:t>
            </a:r>
          </a:p>
          <a:p>
            <a:pPr algn="just"/>
            <a:endParaRPr lang="en-GB" i="1" dirty="0">
              <a:solidFill>
                <a:srgbClr val="333333"/>
              </a:solidFill>
              <a:latin typeface="Georgia" panose="02040502050405020303" pitchFamily="18" charset="0"/>
            </a:endParaRPr>
          </a:p>
          <a:p>
            <a:pPr algn="just"/>
            <a:endParaRPr lang="en-GB" i="1" dirty="0">
              <a:solidFill>
                <a:srgbClr val="333333"/>
              </a:solidFill>
              <a:latin typeface="Georgia" panose="02040502050405020303" pitchFamily="18" charset="0"/>
            </a:endParaRPr>
          </a:p>
          <a:p>
            <a:pPr algn="just"/>
            <a:endParaRPr lang="en-GB" i="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3741400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343018" cy="701731"/>
          </a:xfrm>
        </p:spPr>
        <p:txBody>
          <a:bodyPr/>
          <a:lstStyle/>
          <a:p>
            <a:r>
              <a:rPr lang="en-GB" dirty="0"/>
              <a:t>Data is an investment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199" y="1733881"/>
            <a:ext cx="10354937" cy="4351338"/>
          </a:xfrm>
        </p:spPr>
        <p:txBody>
          <a:bodyPr>
            <a:normAutofit fontScale="92500" lnSpcReduction="20000"/>
          </a:bodyPr>
          <a:lstStyle/>
          <a:p>
            <a:pPr marL="0" indent="0" algn="just">
              <a:buNone/>
            </a:pPr>
            <a:r>
              <a:rPr lang="en-GB" dirty="0"/>
              <a:t>Having </a:t>
            </a:r>
            <a:r>
              <a:rPr lang="en-GB" dirty="0">
                <a:solidFill>
                  <a:schemeClr val="accent6"/>
                </a:solidFill>
              </a:rPr>
              <a:t>easily available </a:t>
            </a:r>
            <a:r>
              <a:rPr lang="en-GB" dirty="0"/>
              <a:t>and</a:t>
            </a:r>
            <a:r>
              <a:rPr lang="en-GB" dirty="0">
                <a:solidFill>
                  <a:schemeClr val="accent6"/>
                </a:solidFill>
              </a:rPr>
              <a:t> high quality </a:t>
            </a:r>
            <a:r>
              <a:rPr lang="en-GB" dirty="0"/>
              <a:t>data is </a:t>
            </a:r>
            <a:r>
              <a:rPr lang="en-GB" dirty="0">
                <a:solidFill>
                  <a:schemeClr val="accent6"/>
                </a:solidFill>
              </a:rPr>
              <a:t>expensive</a:t>
            </a:r>
          </a:p>
          <a:p>
            <a:pPr marL="0" indent="0" algn="just">
              <a:buNone/>
            </a:pPr>
            <a:endParaRPr lang="en-GB" dirty="0">
              <a:solidFill>
                <a:schemeClr val="accent6"/>
              </a:solidFill>
            </a:endParaRPr>
          </a:p>
          <a:p>
            <a:pPr marL="0" indent="0" algn="just">
              <a:buNone/>
            </a:pPr>
            <a:r>
              <a:rPr lang="en-GB" sz="3300" dirty="0">
                <a:solidFill>
                  <a:schemeClr val="accent6"/>
                </a:solidFill>
              </a:rPr>
              <a:t>Why invest in data?</a:t>
            </a:r>
          </a:p>
          <a:p>
            <a:pPr algn="just"/>
            <a:r>
              <a:rPr lang="en-GB" dirty="0"/>
              <a:t>Model quality depends on data quality</a:t>
            </a:r>
          </a:p>
          <a:p>
            <a:pPr algn="just"/>
            <a:r>
              <a:rPr lang="en-GB" dirty="0"/>
              <a:t>Data is needed after deployment</a:t>
            </a:r>
          </a:p>
          <a:p>
            <a:pPr algn="just"/>
            <a:r>
              <a:rPr lang="en-GB" dirty="0"/>
              <a:t>Data is worthless if not usable</a:t>
            </a:r>
          </a:p>
          <a:p>
            <a:pPr algn="just"/>
            <a:r>
              <a:rPr lang="en-GB" dirty="0"/>
              <a:t>Data is at the core of the AI system </a:t>
            </a:r>
          </a:p>
          <a:p>
            <a:pPr algn="just"/>
            <a:endParaRPr lang="en-GB" dirty="0"/>
          </a:p>
          <a:p>
            <a:pPr algn="just"/>
            <a:r>
              <a:rPr lang="en-GB" dirty="0"/>
              <a:t>Bad data increases complexity </a:t>
            </a:r>
            <a:r>
              <a:rPr lang="en-GB" dirty="0">
                <a:sym typeface="Wingdings" pitchFamily="2" charset="2"/>
              </a:rPr>
              <a:t> need easy access to high quality data</a:t>
            </a:r>
            <a:endParaRPr lang="en-GB" dirty="0"/>
          </a:p>
          <a:p>
            <a:pPr marL="0" inden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630084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6343018" cy="701731"/>
          </a:xfrm>
        </p:spPr>
        <p:txBody>
          <a:bodyPr/>
          <a:lstStyle/>
          <a:p>
            <a:r>
              <a:rPr lang="en-GB" dirty="0"/>
              <a:t>Data is an investment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5033790" cy="4351338"/>
          </a:xfrm>
        </p:spPr>
        <p:txBody>
          <a:bodyPr>
            <a:normAutofit/>
          </a:bodyPr>
          <a:lstStyle/>
          <a:p>
            <a:pPr marL="0" indent="0" algn="just">
              <a:buNone/>
            </a:pPr>
            <a:r>
              <a:rPr lang="en-GB" dirty="0">
                <a:solidFill>
                  <a:schemeClr val="accent6"/>
                </a:solidFill>
              </a:rPr>
              <a:t>Data governance is key</a:t>
            </a:r>
          </a:p>
          <a:p>
            <a:r>
              <a:rPr lang="en-GB" dirty="0"/>
              <a:t>Being </a:t>
            </a:r>
            <a:r>
              <a:rPr lang="en-GB" dirty="0">
                <a:solidFill>
                  <a:schemeClr val="accent6"/>
                </a:solidFill>
              </a:rPr>
              <a:t>data driven</a:t>
            </a:r>
            <a:r>
              <a:rPr lang="en-GB" dirty="0"/>
              <a:t> is more than just buying expensive data</a:t>
            </a:r>
          </a:p>
          <a:p>
            <a:r>
              <a:rPr lang="en-GB" dirty="0"/>
              <a:t>Having the </a:t>
            </a:r>
            <a:r>
              <a:rPr lang="en-GB" dirty="0">
                <a:solidFill>
                  <a:schemeClr val="accent6"/>
                </a:solidFill>
              </a:rPr>
              <a:t>processes</a:t>
            </a:r>
            <a:r>
              <a:rPr lang="en-GB" dirty="0"/>
              <a:t> is as valuable as having the right tool</a:t>
            </a:r>
          </a:p>
          <a:p>
            <a:r>
              <a:rPr lang="en-GB" dirty="0"/>
              <a:t>Having a </a:t>
            </a:r>
            <a:r>
              <a:rPr lang="en-GB" dirty="0">
                <a:solidFill>
                  <a:schemeClr val="accent6"/>
                </a:solidFill>
              </a:rPr>
              <a:t>cohesive data strategy </a:t>
            </a:r>
            <a:r>
              <a:rPr lang="en-GB" dirty="0"/>
              <a:t>is the key to success.</a:t>
            </a:r>
          </a:p>
          <a:p>
            <a:r>
              <a:rPr lang="en-GB" dirty="0">
                <a:solidFill>
                  <a:schemeClr val="accent6"/>
                </a:solidFill>
              </a:rPr>
              <a:t>Data governance </a:t>
            </a:r>
            <a:r>
              <a:rPr lang="en-GB" dirty="0"/>
              <a:t>is not the same as Data management</a:t>
            </a: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pic>
        <p:nvPicPr>
          <p:cNvPr id="1026" name="Picture 2" descr="What is Data Governance | Frameworks, Tools &amp;amp; Best Practices | Imperva">
            <a:extLst>
              <a:ext uri="{FF2B5EF4-FFF2-40B4-BE49-F238E27FC236}">
                <a16:creationId xmlns:a16="http://schemas.microsoft.com/office/drawing/2014/main" id="{B4DAA72F-99DA-4E25-BEA5-B6322F68C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072" y="877280"/>
            <a:ext cx="5753100" cy="5219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8FB9A3-BC48-467B-B431-5640D30E7729}"/>
              </a:ext>
            </a:extLst>
          </p:cNvPr>
          <p:cNvSpPr txBox="1"/>
          <p:nvPr/>
        </p:nvSpPr>
        <p:spPr>
          <a:xfrm>
            <a:off x="838200" y="6356350"/>
            <a:ext cx="2094548" cy="307777"/>
          </a:xfrm>
          <a:prstGeom prst="rect">
            <a:avLst/>
          </a:prstGeom>
          <a:noFill/>
        </p:spPr>
        <p:txBody>
          <a:bodyPr wrap="none" rtlCol="0">
            <a:spAutoFit/>
          </a:bodyPr>
          <a:lstStyle/>
          <a:p>
            <a:r>
              <a:rPr lang="en-GB" sz="1400" dirty="0" err="1">
                <a:solidFill>
                  <a:schemeClr val="accent4"/>
                </a:solidFill>
                <a:hlinkClick r:id="rId4">
                  <a:extLst>
                    <a:ext uri="{A12FA001-AC4F-418D-AE19-62706E023703}">
                      <ahyp:hlinkClr xmlns:ahyp="http://schemas.microsoft.com/office/drawing/2018/hyperlinkcolor" val="tx"/>
                    </a:ext>
                  </a:extLst>
                </a:hlinkClick>
              </a:rPr>
              <a:t>Inperva</a:t>
            </a:r>
            <a:r>
              <a:rPr lang="en-GB" sz="1400" dirty="0">
                <a:solidFill>
                  <a:schemeClr val="accent4"/>
                </a:solidFill>
                <a:hlinkClick r:id="rId4">
                  <a:extLst>
                    <a:ext uri="{A12FA001-AC4F-418D-AE19-62706E023703}">
                      <ahyp:hlinkClr xmlns:ahyp="http://schemas.microsoft.com/office/drawing/2018/hyperlinkcolor" val="tx"/>
                    </a:ext>
                  </a:extLst>
                </a:hlinkClick>
              </a:rPr>
              <a:t>- Data Governance</a:t>
            </a:r>
            <a:endParaRPr lang="en-US" sz="1400" dirty="0">
              <a:solidFill>
                <a:schemeClr val="accent4"/>
              </a:solidFill>
            </a:endParaRPr>
          </a:p>
        </p:txBody>
      </p:sp>
    </p:spTree>
    <p:extLst>
      <p:ext uri="{BB962C8B-B14F-4D97-AF65-F5344CB8AC3E}">
        <p14:creationId xmlns:p14="http://schemas.microsoft.com/office/powerpoint/2010/main" val="2174493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312160" cy="701731"/>
          </a:xfrm>
        </p:spPr>
        <p:txBody>
          <a:bodyPr/>
          <a:lstStyle/>
          <a:p>
            <a:r>
              <a:rPr lang="en-GB" dirty="0"/>
              <a:t>Iteration is a must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6312665" y="1733881"/>
            <a:ext cx="5321147" cy="4351338"/>
          </a:xfrm>
        </p:spPr>
        <p:txBody>
          <a:bodyPr>
            <a:normAutofit/>
          </a:bodyPr>
          <a:lstStyle/>
          <a:p>
            <a:pPr marL="0" indent="0" algn="just">
              <a:buNone/>
            </a:pPr>
            <a:r>
              <a:rPr lang="en-GB" dirty="0">
                <a:solidFill>
                  <a:schemeClr val="accent6"/>
                </a:solidFill>
              </a:rPr>
              <a:t>Be ready to iterate over:</a:t>
            </a:r>
          </a:p>
          <a:p>
            <a:r>
              <a:rPr lang="en-GB" dirty="0"/>
              <a:t>What does the business need?</a:t>
            </a:r>
          </a:p>
          <a:p>
            <a:r>
              <a:rPr lang="en-GB" dirty="0"/>
              <a:t>Do we have data as needed?</a:t>
            </a:r>
          </a:p>
          <a:p>
            <a:r>
              <a:rPr lang="en-GB" dirty="0"/>
              <a:t>Is data ready for modelling?</a:t>
            </a:r>
          </a:p>
          <a:p>
            <a:r>
              <a:rPr lang="en-GB" dirty="0"/>
              <a:t>What model should we build?</a:t>
            </a:r>
          </a:p>
          <a:p>
            <a:r>
              <a:rPr lang="en-GB" dirty="0"/>
              <a:t>Is our model good enough?</a:t>
            </a:r>
          </a:p>
          <a:p>
            <a:r>
              <a:rPr lang="en-GB" dirty="0"/>
              <a:t>How do we make results available?</a:t>
            </a:r>
          </a:p>
          <a:p>
            <a:pPr marL="0" indent="0" algn="just">
              <a:buNone/>
            </a:pPr>
            <a:endParaRPr lang="en-GB" dirty="0"/>
          </a:p>
          <a:p>
            <a:pPr marL="0" indent="0" algn="just">
              <a:buNone/>
            </a:pPr>
            <a:endParaRPr lang="en-GB" dirty="0">
              <a:solidFill>
                <a:srgbClr val="333333"/>
              </a:solidFill>
              <a:latin typeface="Georgia" panose="02040502050405020303" pitchFamily="18" charset="0"/>
            </a:endParaRPr>
          </a:p>
          <a:p>
            <a:pPr marL="0" indent="0" algn="just">
              <a:buNone/>
            </a:pPr>
            <a:endParaRPr lang="en-GB" dirty="0">
              <a:solidFill>
                <a:srgbClr val="333333"/>
              </a:solidFill>
              <a:latin typeface="Georgia" panose="02040502050405020303" pitchFamily="18" charset="0"/>
            </a:endParaRPr>
          </a:p>
        </p:txBody>
      </p:sp>
      <p:pic>
        <p:nvPicPr>
          <p:cNvPr id="2050" name="Picture 2">
            <a:extLst>
              <a:ext uri="{FF2B5EF4-FFF2-40B4-BE49-F238E27FC236}">
                <a16:creationId xmlns:a16="http://schemas.microsoft.com/office/drawing/2014/main" id="{5970D26E-A631-4E38-9735-7C2928DD3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031" y="1763715"/>
            <a:ext cx="4584968" cy="4592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028019-C1F8-4968-8DB8-6B0ADCFA6859}"/>
              </a:ext>
            </a:extLst>
          </p:cNvPr>
          <p:cNvSpPr txBox="1"/>
          <p:nvPr/>
        </p:nvSpPr>
        <p:spPr>
          <a:xfrm>
            <a:off x="838200" y="6356350"/>
            <a:ext cx="911916" cy="307777"/>
          </a:xfrm>
          <a:prstGeom prst="rect">
            <a:avLst/>
          </a:prstGeom>
          <a:noFill/>
        </p:spPr>
        <p:txBody>
          <a:bodyPr wrap="none" rtlCol="0">
            <a:spAutoFit/>
          </a:bodyPr>
          <a:lstStyle/>
          <a:p>
            <a:r>
              <a:rPr lang="en-GB" sz="1400" dirty="0">
                <a:solidFill>
                  <a:schemeClr val="accent4"/>
                </a:solidFill>
                <a:hlinkClick r:id="rId4">
                  <a:extLst>
                    <a:ext uri="{A12FA001-AC4F-418D-AE19-62706E023703}">
                      <ahyp:hlinkClr xmlns:ahyp="http://schemas.microsoft.com/office/drawing/2018/hyperlinkcolor" val="tx"/>
                    </a:ext>
                  </a:extLst>
                </a:hlinkClick>
              </a:rPr>
              <a:t>CRISP-DM</a:t>
            </a:r>
            <a:endParaRPr lang="en-US" sz="1400" dirty="0">
              <a:solidFill>
                <a:schemeClr val="accent4"/>
              </a:solidFill>
            </a:endParaRPr>
          </a:p>
        </p:txBody>
      </p:sp>
    </p:spTree>
    <p:extLst>
      <p:ext uri="{BB962C8B-B14F-4D97-AF65-F5344CB8AC3E}">
        <p14:creationId xmlns:p14="http://schemas.microsoft.com/office/powerpoint/2010/main" val="1612097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312160" cy="701731"/>
          </a:xfrm>
        </p:spPr>
        <p:txBody>
          <a:bodyPr/>
          <a:lstStyle/>
          <a:p>
            <a:r>
              <a:rPr lang="en-GB" dirty="0"/>
              <a:t>Iteration is a must</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199" y="1598317"/>
            <a:ext cx="10515600" cy="560990"/>
          </a:xfrm>
        </p:spPr>
        <p:txBody>
          <a:bodyPr>
            <a:normAutofit/>
          </a:bodyPr>
          <a:lstStyle/>
          <a:p>
            <a:pPr marL="0" indent="0" algn="just">
              <a:buNone/>
            </a:pPr>
            <a:r>
              <a:rPr lang="en-GB" dirty="0"/>
              <a:t>As </a:t>
            </a:r>
            <a:r>
              <a:rPr lang="en-GB" dirty="0">
                <a:solidFill>
                  <a:schemeClr val="accent6"/>
                </a:solidFill>
              </a:rPr>
              <a:t>complexity of the environment </a:t>
            </a:r>
            <a:r>
              <a:rPr lang="en-GB" dirty="0"/>
              <a:t>increases, so does the workflow</a:t>
            </a:r>
            <a:endParaRPr lang="en-GB" dirty="0">
              <a:solidFill>
                <a:srgbClr val="333333"/>
              </a:solidFill>
              <a:latin typeface="Georgia" panose="02040502050405020303" pitchFamily="18" charset="0"/>
            </a:endParaRPr>
          </a:p>
        </p:txBody>
      </p:sp>
      <p:sp>
        <p:nvSpPr>
          <p:cNvPr id="7" name="TextBox 6">
            <a:extLst>
              <a:ext uri="{FF2B5EF4-FFF2-40B4-BE49-F238E27FC236}">
                <a16:creationId xmlns:a16="http://schemas.microsoft.com/office/drawing/2014/main" id="{56C241E7-CD98-4084-9CE3-BD680F38F7B8}"/>
              </a:ext>
            </a:extLst>
          </p:cNvPr>
          <p:cNvSpPr txBox="1"/>
          <p:nvPr/>
        </p:nvSpPr>
        <p:spPr>
          <a:xfrm>
            <a:off x="838200" y="6356350"/>
            <a:ext cx="2035750" cy="307777"/>
          </a:xfrm>
          <a:prstGeom prst="rect">
            <a:avLst/>
          </a:prstGeom>
          <a:noFill/>
        </p:spPr>
        <p:txBody>
          <a:bodyPr wrap="none" rtlCol="0">
            <a:spAutoFit/>
          </a:bodyPr>
          <a:lstStyle/>
          <a:p>
            <a:r>
              <a:rPr lang="en-GB" sz="1400" dirty="0">
                <a:solidFill>
                  <a:schemeClr val="accent4"/>
                </a:solidFill>
                <a:hlinkClick r:id="rId3">
                  <a:extLst>
                    <a:ext uri="{A12FA001-AC4F-418D-AE19-62706E023703}">
                      <ahyp:hlinkClr xmlns:ahyp="http://schemas.microsoft.com/office/drawing/2018/hyperlinkcolor" val="tx"/>
                    </a:ext>
                  </a:extLst>
                </a:hlinkClick>
              </a:rPr>
              <a:t>MLOps.org - CRISP-ML(Q)</a:t>
            </a:r>
            <a:endParaRPr lang="en-US" sz="1400" dirty="0">
              <a:solidFill>
                <a:schemeClr val="accent4"/>
              </a:solidFill>
            </a:endParaRPr>
          </a:p>
        </p:txBody>
      </p:sp>
      <p:pic>
        <p:nvPicPr>
          <p:cNvPr id="11" name="Picture 10" descr="Graphical user interface&#10;&#10;Description automatically generated">
            <a:extLst>
              <a:ext uri="{FF2B5EF4-FFF2-40B4-BE49-F238E27FC236}">
                <a16:creationId xmlns:a16="http://schemas.microsoft.com/office/drawing/2014/main" id="{FF61EFF2-6B88-4ED3-BE2A-7AE6A896B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2294873"/>
            <a:ext cx="10515600" cy="4061477"/>
          </a:xfrm>
          <a:prstGeom prst="rect">
            <a:avLst/>
          </a:prstGeom>
        </p:spPr>
      </p:pic>
    </p:spTree>
    <p:extLst>
      <p:ext uri="{BB962C8B-B14F-4D97-AF65-F5344CB8AC3E}">
        <p14:creationId xmlns:p14="http://schemas.microsoft.com/office/powerpoint/2010/main" val="2857593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9367629" cy="701731"/>
          </a:xfrm>
        </p:spPr>
        <p:txBody>
          <a:bodyPr/>
          <a:lstStyle/>
          <a:p>
            <a:r>
              <a:rPr lang="en-GB" dirty="0"/>
              <a:t>Business and Technical Leaders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r>
              <a:rPr lang="en-GB" dirty="0"/>
              <a:t>Aligning business and technical leaders is </a:t>
            </a:r>
            <a:r>
              <a:rPr lang="en-GB" dirty="0">
                <a:solidFill>
                  <a:schemeClr val="accent6"/>
                </a:solidFill>
              </a:rPr>
              <a:t>not always easy</a:t>
            </a:r>
            <a:r>
              <a:rPr lang="en-GB" dirty="0"/>
              <a:t>. </a:t>
            </a:r>
          </a:p>
          <a:p>
            <a:pPr marL="0" indent="0" algn="just">
              <a:buNone/>
            </a:pPr>
            <a:r>
              <a:rPr lang="en-GB" dirty="0"/>
              <a:t>But it is necessary to </a:t>
            </a:r>
            <a:r>
              <a:rPr lang="en-GB" dirty="0">
                <a:solidFill>
                  <a:schemeClr val="accent6"/>
                </a:solidFill>
              </a:rPr>
              <a:t>bridge the gap:</a:t>
            </a:r>
          </a:p>
          <a:p>
            <a:pPr marL="0" indent="0" algn="just">
              <a:buNone/>
            </a:pPr>
            <a:r>
              <a:rPr lang="en-GB" dirty="0">
                <a:solidFill>
                  <a:schemeClr val="accent6"/>
                </a:solidFill>
              </a:rPr>
              <a:t>Business leaders</a:t>
            </a:r>
          </a:p>
          <a:p>
            <a:pPr algn="just"/>
            <a:r>
              <a:rPr lang="en-GB" dirty="0"/>
              <a:t>Update their Data/AI literacy</a:t>
            </a:r>
          </a:p>
          <a:p>
            <a:pPr algn="just"/>
            <a:r>
              <a:rPr lang="en-GB" dirty="0"/>
              <a:t>Understand the uncertainty around AI systems</a:t>
            </a:r>
          </a:p>
          <a:p>
            <a:pPr marL="0" indent="0" algn="just">
              <a:buNone/>
            </a:pPr>
            <a:r>
              <a:rPr lang="en-GB" dirty="0">
                <a:solidFill>
                  <a:schemeClr val="accent6"/>
                </a:solidFill>
              </a:rPr>
              <a:t>Technical leader</a:t>
            </a:r>
          </a:p>
          <a:p>
            <a:pPr algn="just"/>
            <a:r>
              <a:rPr lang="en-GB" dirty="0"/>
              <a:t>Set right expectations ahead of time</a:t>
            </a:r>
          </a:p>
          <a:p>
            <a:pPr algn="just"/>
            <a:r>
              <a:rPr lang="en-GB" dirty="0"/>
              <a:t>Plan resources efficiently</a:t>
            </a:r>
          </a:p>
        </p:txBody>
      </p:sp>
    </p:spTree>
    <p:extLst>
      <p:ext uri="{BB962C8B-B14F-4D97-AF65-F5344CB8AC3E}">
        <p14:creationId xmlns:p14="http://schemas.microsoft.com/office/powerpoint/2010/main" val="136944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9367629" cy="701731"/>
          </a:xfrm>
        </p:spPr>
        <p:txBody>
          <a:bodyPr/>
          <a:lstStyle/>
          <a:p>
            <a:r>
              <a:rPr lang="en-GB" dirty="0"/>
              <a:t>Business and Technical Leaders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199" y="1733881"/>
            <a:ext cx="5496499" cy="4351338"/>
          </a:xfrm>
        </p:spPr>
        <p:txBody>
          <a:bodyPr>
            <a:normAutofit/>
          </a:bodyPr>
          <a:lstStyle/>
          <a:p>
            <a:pPr marL="0" indent="0">
              <a:buNone/>
            </a:pPr>
            <a:r>
              <a:rPr lang="en-GB" dirty="0"/>
              <a:t>If deploying AI for the </a:t>
            </a:r>
            <a:r>
              <a:rPr lang="en-GB" dirty="0">
                <a:solidFill>
                  <a:schemeClr val="accent6"/>
                </a:solidFill>
              </a:rPr>
              <a:t>first time</a:t>
            </a:r>
            <a:r>
              <a:rPr lang="en-GB" dirty="0"/>
              <a:t>:</a:t>
            </a:r>
          </a:p>
          <a:p>
            <a:r>
              <a:rPr lang="en-GB" dirty="0"/>
              <a:t>Start small</a:t>
            </a:r>
          </a:p>
          <a:p>
            <a:r>
              <a:rPr lang="en-GB" dirty="0"/>
              <a:t>Look for low hanging fruits</a:t>
            </a:r>
          </a:p>
          <a:p>
            <a:r>
              <a:rPr lang="en-GB" dirty="0"/>
              <a:t>Look for problems with visible value</a:t>
            </a:r>
          </a:p>
          <a:p>
            <a:endParaRPr lang="en-GB" dirty="0"/>
          </a:p>
          <a:p>
            <a:pPr marL="0" indent="0">
              <a:buNone/>
            </a:pPr>
            <a:r>
              <a:rPr lang="en-GB" dirty="0">
                <a:solidFill>
                  <a:schemeClr val="accent6"/>
                </a:solidFill>
              </a:rPr>
              <a:t>Remember: </a:t>
            </a:r>
            <a:r>
              <a:rPr lang="en-GB" dirty="0"/>
              <a:t>AI is not bulletproof, but when used correctly can be an extremely powerful tool</a:t>
            </a:r>
          </a:p>
        </p:txBody>
      </p:sp>
      <p:sp>
        <p:nvSpPr>
          <p:cNvPr id="6" name="TextBox 5">
            <a:extLst>
              <a:ext uri="{FF2B5EF4-FFF2-40B4-BE49-F238E27FC236}">
                <a16:creationId xmlns:a16="http://schemas.microsoft.com/office/drawing/2014/main" id="{168BE359-CB5C-427D-B70A-0E8A2BA6DC96}"/>
              </a:ext>
            </a:extLst>
          </p:cNvPr>
          <p:cNvSpPr txBox="1"/>
          <p:nvPr/>
        </p:nvSpPr>
        <p:spPr>
          <a:xfrm>
            <a:off x="6794090" y="3078553"/>
            <a:ext cx="5299587" cy="1661993"/>
          </a:xfrm>
          <a:prstGeom prst="rect">
            <a:avLst/>
          </a:prstGeom>
          <a:noFill/>
        </p:spPr>
        <p:txBody>
          <a:bodyPr wrap="square">
            <a:spAutoFit/>
          </a:bodyPr>
          <a:lstStyle/>
          <a:p>
            <a:r>
              <a:rPr lang="en-GB" sz="2800" i="1" dirty="0">
                <a:solidFill>
                  <a:schemeClr val="accent6"/>
                </a:solidFill>
                <a:effectLst/>
              </a:rPr>
              <a:t>AI</a:t>
            </a:r>
            <a:r>
              <a:rPr lang="en-GB" sz="2800" b="0" i="1" dirty="0">
                <a:solidFill>
                  <a:schemeClr val="accent6"/>
                </a:solidFill>
                <a:effectLst/>
              </a:rPr>
              <a:t> is not going to replace managers, but managers that use AI will replace those that do not</a:t>
            </a:r>
          </a:p>
          <a:p>
            <a:pPr algn="r"/>
            <a:endParaRPr lang="en-BE" dirty="0">
              <a:latin typeface="Agency FB" panose="020B0503020202020204" pitchFamily="34" charset="0"/>
            </a:endParaRPr>
          </a:p>
        </p:txBody>
      </p:sp>
    </p:spTree>
    <p:extLst>
      <p:ext uri="{BB962C8B-B14F-4D97-AF65-F5344CB8AC3E}">
        <p14:creationId xmlns:p14="http://schemas.microsoft.com/office/powerpoint/2010/main" val="2957134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29</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9694577" cy="701731"/>
          </a:xfrm>
        </p:spPr>
        <p:txBody>
          <a:bodyPr/>
          <a:lstStyle/>
          <a:p>
            <a:r>
              <a:rPr lang="en-GB" dirty="0"/>
              <a:t>Technical teams working together</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1295758"/>
          </a:xfrm>
        </p:spPr>
        <p:txBody>
          <a:bodyPr>
            <a:normAutofit/>
          </a:bodyPr>
          <a:lstStyle/>
          <a:p>
            <a:pPr marL="0" indent="0">
              <a:buNone/>
            </a:pPr>
            <a:r>
              <a:rPr lang="en-GB" dirty="0"/>
              <a:t>DevOps, IT and Data Scientist often </a:t>
            </a:r>
            <a:r>
              <a:rPr lang="en-GB" dirty="0">
                <a:solidFill>
                  <a:schemeClr val="accent6"/>
                </a:solidFill>
              </a:rPr>
              <a:t>organized in silos </a:t>
            </a:r>
            <a:r>
              <a:rPr lang="en-GB" dirty="0"/>
              <a:t>at organizations. </a:t>
            </a:r>
          </a:p>
          <a:p>
            <a:pPr marL="0" indent="0">
              <a:buNone/>
            </a:pPr>
            <a:r>
              <a:rPr lang="en-GB" dirty="0"/>
              <a:t>These silos must be connected* for AI. </a:t>
            </a:r>
            <a:r>
              <a:rPr lang="en-GB" sz="1500" i="1" dirty="0"/>
              <a:t>*Unless you found a </a:t>
            </a:r>
            <a:r>
              <a:rPr lang="en-GB" sz="1500" i="1" dirty="0">
                <a:solidFill>
                  <a:schemeClr val="accent6"/>
                </a:solidFill>
              </a:rPr>
              <a:t>unicorn</a:t>
            </a:r>
            <a:r>
              <a:rPr lang="en-GB" sz="1500" i="1" dirty="0"/>
              <a:t> that can do everything</a:t>
            </a:r>
            <a:endParaRPr lang="en-GB" sz="1500" i="1" dirty="0">
              <a:solidFill>
                <a:srgbClr val="333333"/>
              </a:solidFill>
              <a:latin typeface="Georgia" panose="02040502050405020303" pitchFamily="18" charset="0"/>
            </a:endParaRPr>
          </a:p>
        </p:txBody>
      </p:sp>
      <p:pic>
        <p:nvPicPr>
          <p:cNvPr id="6" name="Picture 5" descr="Diagram&#10;&#10;Description automatically generated">
            <a:extLst>
              <a:ext uri="{FF2B5EF4-FFF2-40B4-BE49-F238E27FC236}">
                <a16:creationId xmlns:a16="http://schemas.microsoft.com/office/drawing/2014/main" id="{3BA4A1C4-2FE9-47AC-A906-F60B0E8E7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890" y="2599981"/>
            <a:ext cx="10267720" cy="3496999"/>
          </a:xfrm>
          <a:prstGeom prst="rect">
            <a:avLst/>
          </a:prstGeom>
        </p:spPr>
      </p:pic>
    </p:spTree>
    <p:extLst>
      <p:ext uri="{BB962C8B-B14F-4D97-AF65-F5344CB8AC3E}">
        <p14:creationId xmlns:p14="http://schemas.microsoft.com/office/powerpoint/2010/main" val="96689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DE088A-003A-484D-8A1D-965E74479B36}"/>
              </a:ext>
            </a:extLst>
          </p:cNvPr>
          <p:cNvSpPr>
            <a:spLocks noGrp="1"/>
          </p:cNvSpPr>
          <p:nvPr>
            <p:ph type="sldNum" sz="quarter" idx="12"/>
          </p:nvPr>
        </p:nvSpPr>
        <p:spPr/>
        <p:txBody>
          <a:bodyPr/>
          <a:lstStyle/>
          <a:p>
            <a:fld id="{CB40DCDA-36E0-43CF-9ABA-CD86176B7A24}" type="slidenum">
              <a:rPr lang="en-GB" smtClean="0"/>
              <a:t>3</a:t>
            </a:fld>
            <a:endParaRPr lang="en-GB"/>
          </a:p>
        </p:txBody>
      </p:sp>
      <p:sp>
        <p:nvSpPr>
          <p:cNvPr id="2" name="Title 1">
            <a:extLst>
              <a:ext uri="{FF2B5EF4-FFF2-40B4-BE49-F238E27FC236}">
                <a16:creationId xmlns:a16="http://schemas.microsoft.com/office/drawing/2014/main" id="{68C9479C-E6E8-4A20-A9DF-3C7E184F20BE}"/>
              </a:ext>
            </a:extLst>
          </p:cNvPr>
          <p:cNvSpPr>
            <a:spLocks noGrp="1"/>
          </p:cNvSpPr>
          <p:nvPr>
            <p:ph type="title"/>
          </p:nvPr>
        </p:nvSpPr>
        <p:spPr>
          <a:xfrm>
            <a:off x="838200" y="761020"/>
            <a:ext cx="4763163" cy="701731"/>
          </a:xfrm>
        </p:spPr>
        <p:txBody>
          <a:bodyPr wrap="none">
            <a:spAutoFit/>
          </a:bodyPr>
          <a:lstStyle/>
          <a:p>
            <a:r>
              <a:rPr lang="en-GB" dirty="0"/>
              <a:t>Table of contents</a:t>
            </a:r>
          </a:p>
        </p:txBody>
      </p:sp>
      <p:sp>
        <p:nvSpPr>
          <p:cNvPr id="3" name="Content Placeholder 2">
            <a:extLst>
              <a:ext uri="{FF2B5EF4-FFF2-40B4-BE49-F238E27FC236}">
                <a16:creationId xmlns:a16="http://schemas.microsoft.com/office/drawing/2014/main" id="{9DACB4E0-E5FB-4B5B-A7C9-6B7E2BA40476}"/>
              </a:ext>
            </a:extLst>
          </p:cNvPr>
          <p:cNvSpPr>
            <a:spLocks noGrp="1"/>
          </p:cNvSpPr>
          <p:nvPr>
            <p:ph idx="1"/>
          </p:nvPr>
        </p:nvSpPr>
        <p:spPr/>
        <p:txBody>
          <a:bodyPr anchor="t">
            <a:normAutofit/>
          </a:bodyPr>
          <a:lstStyle/>
          <a:p>
            <a:pPr marL="514350" indent="-514350">
              <a:lnSpc>
                <a:spcPct val="120000"/>
              </a:lnSpc>
              <a:buClr>
                <a:schemeClr val="accent6"/>
              </a:buClr>
              <a:buFont typeface="+mj-lt"/>
              <a:buAutoNum type="arabicPeriod"/>
            </a:pPr>
            <a:r>
              <a:rPr lang="en-GB" dirty="0"/>
              <a:t>Real Life AI</a:t>
            </a:r>
          </a:p>
          <a:p>
            <a:pPr marL="514350" indent="-514350">
              <a:lnSpc>
                <a:spcPct val="120000"/>
              </a:lnSpc>
              <a:buClr>
                <a:schemeClr val="accent6"/>
              </a:buClr>
              <a:buFont typeface="+mj-lt"/>
              <a:buAutoNum type="arabicPeriod"/>
            </a:pPr>
            <a:r>
              <a:rPr lang="en-GB" dirty="0"/>
              <a:t>PoC to Production Gap</a:t>
            </a:r>
          </a:p>
          <a:p>
            <a:pPr marL="514350" indent="-514350">
              <a:lnSpc>
                <a:spcPct val="120000"/>
              </a:lnSpc>
              <a:buClr>
                <a:schemeClr val="accent6"/>
              </a:buClr>
              <a:buFont typeface="+mj-lt"/>
              <a:buAutoNum type="arabicPeriod"/>
            </a:pPr>
            <a:r>
              <a:rPr lang="en-GB" dirty="0"/>
              <a:t>Deployment Challenges </a:t>
            </a:r>
          </a:p>
          <a:p>
            <a:pPr marL="514350" indent="-514350">
              <a:lnSpc>
                <a:spcPct val="120000"/>
              </a:lnSpc>
              <a:buClr>
                <a:schemeClr val="accent6"/>
              </a:buClr>
              <a:buFont typeface="+mj-lt"/>
              <a:buAutoNum type="arabicPeriod"/>
            </a:pPr>
            <a:r>
              <a:rPr lang="en-GB" dirty="0"/>
              <a:t>Data Centric AI</a:t>
            </a:r>
          </a:p>
        </p:txBody>
      </p:sp>
    </p:spTree>
    <p:extLst>
      <p:ext uri="{BB962C8B-B14F-4D97-AF65-F5344CB8AC3E}">
        <p14:creationId xmlns:p14="http://schemas.microsoft.com/office/powerpoint/2010/main" val="335418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30</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9694577" cy="701731"/>
          </a:xfrm>
        </p:spPr>
        <p:txBody>
          <a:bodyPr/>
          <a:lstStyle/>
          <a:p>
            <a:r>
              <a:rPr lang="en-GB" dirty="0"/>
              <a:t>Technical teams working together</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5685487" y="1716079"/>
            <a:ext cx="5783072" cy="4351338"/>
          </a:xfrm>
        </p:spPr>
        <p:txBody>
          <a:bodyPr>
            <a:normAutofit lnSpcReduction="10000"/>
          </a:bodyPr>
          <a:lstStyle/>
          <a:p>
            <a:pPr marL="0" indent="0" algn="just">
              <a:buNone/>
            </a:pPr>
            <a:r>
              <a:rPr lang="en-GB" b="1" dirty="0">
                <a:solidFill>
                  <a:schemeClr val="accent6"/>
                </a:solidFill>
              </a:rPr>
              <a:t>When working in silos:</a:t>
            </a:r>
          </a:p>
          <a:p>
            <a:pPr marL="0" indent="0">
              <a:buNone/>
            </a:pPr>
            <a:endParaRPr lang="en-GB" b="1" dirty="0">
              <a:solidFill>
                <a:schemeClr val="accent6"/>
              </a:solidFill>
            </a:endParaRPr>
          </a:p>
          <a:p>
            <a:r>
              <a:rPr lang="en-GB" dirty="0"/>
              <a:t>Impossible to have a high-level overview of the solution</a:t>
            </a:r>
          </a:p>
          <a:p>
            <a:r>
              <a:rPr lang="en-GB" dirty="0"/>
              <a:t>Constant blaming across teams</a:t>
            </a:r>
          </a:p>
          <a:p>
            <a:r>
              <a:rPr lang="en-GB" dirty="0"/>
              <a:t>Can’t tackle complex problems (e.g. real time applications)	</a:t>
            </a:r>
          </a:p>
          <a:p>
            <a:r>
              <a:rPr lang="en-GB" dirty="0"/>
              <a:t>Maintenance  rapidly becomes a nightmare</a:t>
            </a:r>
            <a:r>
              <a:rPr lang="en-GB" dirty="0">
                <a:solidFill>
                  <a:srgbClr val="333333"/>
                </a:solidFill>
                <a:latin typeface="Georgia" panose="02040502050405020303" pitchFamily="18" charset="0"/>
              </a:rPr>
              <a:t>								</a:t>
            </a:r>
          </a:p>
        </p:txBody>
      </p:sp>
      <p:pic>
        <p:nvPicPr>
          <p:cNvPr id="6146" name="Picture 2">
            <a:extLst>
              <a:ext uri="{FF2B5EF4-FFF2-40B4-BE49-F238E27FC236}">
                <a16:creationId xmlns:a16="http://schemas.microsoft.com/office/drawing/2014/main" id="{7EAC6EEE-87E8-41D6-82E1-121727B21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519" y="1693637"/>
            <a:ext cx="4264443" cy="443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029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31</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771132" cy="701731"/>
          </a:xfrm>
        </p:spPr>
        <p:txBody>
          <a:bodyPr/>
          <a:lstStyle/>
          <a:p>
            <a:r>
              <a:rPr lang="en-GB" dirty="0"/>
              <a:t>Think about scaling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922531"/>
          </a:xfrm>
        </p:spPr>
        <p:txBody>
          <a:bodyPr>
            <a:normAutofit/>
          </a:bodyPr>
          <a:lstStyle/>
          <a:p>
            <a:pPr marL="0" indent="0" algn="just">
              <a:buNone/>
            </a:pPr>
            <a:r>
              <a:rPr lang="en-GB" dirty="0"/>
              <a:t>Scaling AI solutions is </a:t>
            </a:r>
            <a:r>
              <a:rPr lang="en-GB" dirty="0">
                <a:solidFill>
                  <a:schemeClr val="accent6"/>
                </a:solidFill>
              </a:rPr>
              <a:t>not easy nor cheap</a:t>
            </a:r>
            <a:endParaRPr lang="en-GB" dirty="0">
              <a:solidFill>
                <a:schemeClr val="accent6"/>
              </a:solidFill>
              <a:latin typeface="Georgia" panose="02040502050405020303" pitchFamily="18" charset="0"/>
            </a:endParaRPr>
          </a:p>
        </p:txBody>
      </p:sp>
      <p:pic>
        <p:nvPicPr>
          <p:cNvPr id="6" name="Picture 5" descr="Diagram&#10;&#10;Description automatically generated">
            <a:extLst>
              <a:ext uri="{FF2B5EF4-FFF2-40B4-BE49-F238E27FC236}">
                <a16:creationId xmlns:a16="http://schemas.microsoft.com/office/drawing/2014/main" id="{FE52CBBD-A0BE-4A93-ADBE-337AA97D4057}"/>
              </a:ext>
            </a:extLst>
          </p:cNvPr>
          <p:cNvPicPr>
            <a:picLocks noChangeAspect="1"/>
          </p:cNvPicPr>
          <p:nvPr/>
        </p:nvPicPr>
        <p:blipFill>
          <a:blip r:embed="rId3"/>
          <a:stretch>
            <a:fillRect/>
          </a:stretch>
        </p:blipFill>
        <p:spPr>
          <a:xfrm>
            <a:off x="1894557" y="2432520"/>
            <a:ext cx="8087643" cy="4106392"/>
          </a:xfrm>
          <a:prstGeom prst="rect">
            <a:avLst/>
          </a:prstGeom>
        </p:spPr>
      </p:pic>
    </p:spTree>
    <p:extLst>
      <p:ext uri="{BB962C8B-B14F-4D97-AF65-F5344CB8AC3E}">
        <p14:creationId xmlns:p14="http://schemas.microsoft.com/office/powerpoint/2010/main" val="4212170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32</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5771132" cy="701731"/>
          </a:xfrm>
        </p:spPr>
        <p:txBody>
          <a:bodyPr/>
          <a:lstStyle/>
          <a:p>
            <a:r>
              <a:rPr lang="en-GB" dirty="0"/>
              <a:t>Think about scaling</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24049"/>
            <a:ext cx="11235813" cy="922531"/>
          </a:xfrm>
        </p:spPr>
        <p:txBody>
          <a:bodyPr>
            <a:normAutofit/>
          </a:bodyPr>
          <a:lstStyle/>
          <a:p>
            <a:pPr marL="0" indent="0">
              <a:buNone/>
            </a:pPr>
            <a:r>
              <a:rPr lang="en-GB" dirty="0"/>
              <a:t>Not only about </a:t>
            </a:r>
            <a:r>
              <a:rPr lang="en-GB" dirty="0">
                <a:solidFill>
                  <a:schemeClr val="accent6"/>
                </a:solidFill>
              </a:rPr>
              <a:t>money</a:t>
            </a:r>
            <a:r>
              <a:rPr lang="en-GB" dirty="0"/>
              <a:t> or </a:t>
            </a:r>
            <a:r>
              <a:rPr lang="en-GB" dirty="0">
                <a:solidFill>
                  <a:schemeClr val="accent6"/>
                </a:solidFill>
              </a:rPr>
              <a:t>resources</a:t>
            </a:r>
            <a:r>
              <a:rPr lang="en-GB" dirty="0"/>
              <a:t> but also about </a:t>
            </a:r>
            <a:r>
              <a:rPr lang="en-GB" dirty="0">
                <a:solidFill>
                  <a:schemeClr val="accent6"/>
                </a:solidFill>
              </a:rPr>
              <a:t>processes </a:t>
            </a:r>
            <a:r>
              <a:rPr lang="en-GB" dirty="0"/>
              <a:t>and </a:t>
            </a:r>
            <a:r>
              <a:rPr lang="en-GB" dirty="0">
                <a:solidFill>
                  <a:schemeClr val="accent6"/>
                </a:solidFill>
              </a:rPr>
              <a:t>behaviour</a:t>
            </a:r>
            <a:endParaRPr lang="en-GB" dirty="0">
              <a:solidFill>
                <a:schemeClr val="accent6"/>
              </a:solidFill>
              <a:latin typeface="Georgia" panose="02040502050405020303" pitchFamily="18" charset="0"/>
            </a:endParaRPr>
          </a:p>
        </p:txBody>
      </p:sp>
      <p:pic>
        <p:nvPicPr>
          <p:cNvPr id="8" name="Picture 7">
            <a:extLst>
              <a:ext uri="{FF2B5EF4-FFF2-40B4-BE49-F238E27FC236}">
                <a16:creationId xmlns:a16="http://schemas.microsoft.com/office/drawing/2014/main" id="{C751434C-22B8-4825-9EFA-FCE3BCE6DEFE}"/>
              </a:ext>
            </a:extLst>
          </p:cNvPr>
          <p:cNvPicPr>
            <a:picLocks noChangeAspect="1"/>
          </p:cNvPicPr>
          <p:nvPr/>
        </p:nvPicPr>
        <p:blipFill>
          <a:blip r:embed="rId3"/>
          <a:stretch>
            <a:fillRect/>
          </a:stretch>
        </p:blipFill>
        <p:spPr>
          <a:xfrm>
            <a:off x="1894557" y="2514559"/>
            <a:ext cx="7998590" cy="3983645"/>
          </a:xfrm>
          <a:prstGeom prst="rect">
            <a:avLst/>
          </a:prstGeom>
        </p:spPr>
      </p:pic>
    </p:spTree>
    <p:extLst>
      <p:ext uri="{BB962C8B-B14F-4D97-AF65-F5344CB8AC3E}">
        <p14:creationId xmlns:p14="http://schemas.microsoft.com/office/powerpoint/2010/main" val="1251964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33</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580939" cy="701731"/>
          </a:xfrm>
        </p:spPr>
        <p:txBody>
          <a:bodyPr/>
          <a:lstStyle/>
          <a:p>
            <a:r>
              <a:rPr lang="en-GB" dirty="0"/>
              <a:t>Data can significantly change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r>
              <a:rPr lang="en-GB" dirty="0"/>
              <a:t>Data distributions can shift. </a:t>
            </a:r>
          </a:p>
          <a:p>
            <a:pPr marL="0" indent="0" algn="just">
              <a:buNone/>
            </a:pPr>
            <a:r>
              <a:rPr lang="en-GB" dirty="0"/>
              <a:t>Assumption that past data is representative of future data is </a:t>
            </a:r>
            <a:r>
              <a:rPr lang="en-GB" dirty="0">
                <a:solidFill>
                  <a:schemeClr val="accent6"/>
                </a:solidFill>
              </a:rPr>
              <a:t>broken</a:t>
            </a:r>
            <a:r>
              <a:rPr lang="en-GB" dirty="0"/>
              <a:t>.</a:t>
            </a:r>
            <a:r>
              <a:rPr lang="en-GB" dirty="0">
                <a:solidFill>
                  <a:srgbClr val="333333"/>
                </a:solidFill>
              </a:rPr>
              <a:t>				</a:t>
            </a:r>
            <a:r>
              <a:rPr lang="en-GB" dirty="0">
                <a:solidFill>
                  <a:srgbClr val="333333"/>
                </a:solidFill>
                <a:latin typeface="Georgia" panose="02040502050405020303" pitchFamily="18" charset="0"/>
              </a:rPr>
              <a:t>					</a:t>
            </a:r>
          </a:p>
        </p:txBody>
      </p:sp>
      <p:sp>
        <p:nvSpPr>
          <p:cNvPr id="5" name="Text Placeholder 1">
            <a:extLst>
              <a:ext uri="{FF2B5EF4-FFF2-40B4-BE49-F238E27FC236}">
                <a16:creationId xmlns:a16="http://schemas.microsoft.com/office/drawing/2014/main" id="{1E7324E0-F4EC-4BDC-816D-550927AFE5CE}"/>
              </a:ext>
            </a:extLst>
          </p:cNvPr>
          <p:cNvSpPr txBox="1">
            <a:spLocks/>
          </p:cNvSpPr>
          <p:nvPr/>
        </p:nvSpPr>
        <p:spPr>
          <a:xfrm>
            <a:off x="838201" y="3218560"/>
            <a:ext cx="3914670" cy="61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6"/>
                </a:solidFill>
              </a:rPr>
              <a:t>Data Drift</a:t>
            </a:r>
            <a:endParaRPr lang="en-BE" dirty="0">
              <a:solidFill>
                <a:schemeClr val="accent6"/>
              </a:solidFill>
            </a:endParaRPr>
          </a:p>
        </p:txBody>
      </p:sp>
      <p:sp>
        <p:nvSpPr>
          <p:cNvPr id="6" name="Text Placeholder 1">
            <a:extLst>
              <a:ext uri="{FF2B5EF4-FFF2-40B4-BE49-F238E27FC236}">
                <a16:creationId xmlns:a16="http://schemas.microsoft.com/office/drawing/2014/main" id="{EE97CE31-DD61-4AEE-9BF5-29EBA09971CC}"/>
              </a:ext>
            </a:extLst>
          </p:cNvPr>
          <p:cNvSpPr txBox="1">
            <a:spLocks/>
          </p:cNvSpPr>
          <p:nvPr/>
        </p:nvSpPr>
        <p:spPr>
          <a:xfrm>
            <a:off x="6748306" y="3218560"/>
            <a:ext cx="4356798" cy="61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6"/>
                </a:solidFill>
              </a:rPr>
              <a:t>Concept Drift</a:t>
            </a:r>
            <a:endParaRPr lang="en-BE" dirty="0">
              <a:solidFill>
                <a:schemeClr val="accent6"/>
              </a:solidFill>
            </a:endParaRPr>
          </a:p>
        </p:txBody>
      </p:sp>
      <p:sp>
        <p:nvSpPr>
          <p:cNvPr id="7" name="Content Placeholder 1">
            <a:extLst>
              <a:ext uri="{FF2B5EF4-FFF2-40B4-BE49-F238E27FC236}">
                <a16:creationId xmlns:a16="http://schemas.microsoft.com/office/drawing/2014/main" id="{D1EDF41A-E7EB-4E95-BEBF-B224CEA2354D}"/>
              </a:ext>
            </a:extLst>
          </p:cNvPr>
          <p:cNvSpPr txBox="1">
            <a:spLocks/>
          </p:cNvSpPr>
          <p:nvPr/>
        </p:nvSpPr>
        <p:spPr>
          <a:xfrm>
            <a:off x="838198" y="3848284"/>
            <a:ext cx="4778831" cy="238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Distribution of the features or target changes</a:t>
            </a:r>
          </a:p>
          <a:p>
            <a:r>
              <a:rPr lang="en-GB" sz="2400" dirty="0"/>
              <a:t>Past performance does not guarantee future results</a:t>
            </a:r>
            <a:endParaRPr lang="en-US" sz="2400" dirty="0"/>
          </a:p>
          <a:p>
            <a:r>
              <a:rPr lang="en-US" sz="2400" dirty="0"/>
              <a:t>Models are not ever lasting but speed of decay increases</a:t>
            </a:r>
            <a:endParaRPr lang="en-BE" sz="2400" dirty="0"/>
          </a:p>
        </p:txBody>
      </p:sp>
      <p:sp>
        <p:nvSpPr>
          <p:cNvPr id="10" name="Content Placeholder 1">
            <a:extLst>
              <a:ext uri="{FF2B5EF4-FFF2-40B4-BE49-F238E27FC236}">
                <a16:creationId xmlns:a16="http://schemas.microsoft.com/office/drawing/2014/main" id="{FDAF10A5-3E05-4B1E-AD80-2F4989B78BC0}"/>
              </a:ext>
            </a:extLst>
          </p:cNvPr>
          <p:cNvSpPr txBox="1">
            <a:spLocks/>
          </p:cNvSpPr>
          <p:nvPr/>
        </p:nvSpPr>
        <p:spPr>
          <a:xfrm>
            <a:off x="6693039" y="3848284"/>
            <a:ext cx="4467331" cy="238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Occurs when patterns learned by the model no longer holds</a:t>
            </a:r>
          </a:p>
          <a:p>
            <a:r>
              <a:rPr lang="en-GB" sz="2400" dirty="0"/>
              <a:t>It might happen over time or suddenly</a:t>
            </a:r>
          </a:p>
          <a:p>
            <a:r>
              <a:rPr lang="en-GB" sz="2400" dirty="0"/>
              <a:t>Is more difficult to correct as is related to fundamentals</a:t>
            </a:r>
          </a:p>
          <a:p>
            <a:endParaRPr lang="en-US" sz="2400" dirty="0"/>
          </a:p>
        </p:txBody>
      </p:sp>
    </p:spTree>
    <p:extLst>
      <p:ext uri="{BB962C8B-B14F-4D97-AF65-F5344CB8AC3E}">
        <p14:creationId xmlns:p14="http://schemas.microsoft.com/office/powerpoint/2010/main" val="313387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34</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046353" cy="701731"/>
          </a:xfrm>
        </p:spPr>
        <p:txBody>
          <a:bodyPr/>
          <a:lstStyle/>
          <a:p>
            <a:r>
              <a:rPr lang="en-GB" dirty="0"/>
              <a:t>Maintaining AI solutions</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just">
              <a:buNone/>
            </a:pPr>
            <a:endParaRPr lang="en-GB" i="1" dirty="0"/>
          </a:p>
          <a:p>
            <a:pPr marL="0" indent="0">
              <a:buNone/>
            </a:pPr>
            <a:r>
              <a:rPr lang="en-GB" i="1" dirty="0"/>
              <a:t>“</a:t>
            </a:r>
            <a:r>
              <a:rPr lang="en-GB" dirty="0"/>
              <a:t>As the machine learning (ML) community continues to accumulate years of experience with live systems, a wide-spread and uncomfortable trend has emerged: developing and deploying ML systems is relatively fast and cheap, but maintaining them over time is difficult and expensive.”</a:t>
            </a:r>
          </a:p>
          <a:p>
            <a:pPr marL="0" indent="0" algn="just">
              <a:buNone/>
            </a:pPr>
            <a:endParaRPr lang="en-GB" dirty="0"/>
          </a:p>
          <a:p>
            <a:pPr marL="0" indent="0" algn="just">
              <a:buNone/>
            </a:pPr>
            <a:endParaRPr lang="en-GB" i="1" dirty="0">
              <a:solidFill>
                <a:srgbClr val="333333"/>
              </a:solidFill>
              <a:latin typeface="Georgia" panose="02040502050405020303" pitchFamily="18" charset="0"/>
            </a:endParaRPr>
          </a:p>
        </p:txBody>
      </p:sp>
      <p:sp>
        <p:nvSpPr>
          <p:cNvPr id="5" name="TextBox 4">
            <a:extLst>
              <a:ext uri="{FF2B5EF4-FFF2-40B4-BE49-F238E27FC236}">
                <a16:creationId xmlns:a16="http://schemas.microsoft.com/office/drawing/2014/main" id="{534A3B50-0B84-4924-AE50-08DB34F5C998}"/>
              </a:ext>
            </a:extLst>
          </p:cNvPr>
          <p:cNvSpPr txBox="1"/>
          <p:nvPr/>
        </p:nvSpPr>
        <p:spPr>
          <a:xfrm>
            <a:off x="8693226" y="4140521"/>
            <a:ext cx="1487138" cy="369332"/>
          </a:xfrm>
          <a:prstGeom prst="rect">
            <a:avLst/>
          </a:prstGeom>
          <a:noFill/>
        </p:spPr>
        <p:txBody>
          <a:bodyPr wrap="none" rtlCol="0">
            <a:spAutoFit/>
          </a:bodyPr>
          <a:lstStyle/>
          <a:p>
            <a:r>
              <a:rPr lang="en-GB" dirty="0">
                <a:solidFill>
                  <a:schemeClr val="accent6"/>
                </a:solidFill>
                <a:hlinkClick r:id="rId3">
                  <a:extLst>
                    <a:ext uri="{A12FA001-AC4F-418D-AE19-62706E023703}">
                      <ahyp:hlinkClr xmlns:ahyp="http://schemas.microsoft.com/office/drawing/2018/hyperlinkcolor" val="tx"/>
                    </a:ext>
                  </a:extLst>
                </a:hlinkClick>
              </a:rPr>
              <a:t>Sculley et al</a:t>
            </a:r>
            <a:r>
              <a:rPr lang="en-GB" dirty="0">
                <a:solidFill>
                  <a:schemeClr val="accent6"/>
                </a:solidFill>
              </a:rPr>
              <a:t>.</a:t>
            </a:r>
            <a:endParaRPr lang="en-US" dirty="0">
              <a:solidFill>
                <a:schemeClr val="accent6"/>
              </a:solidFill>
            </a:endParaRPr>
          </a:p>
        </p:txBody>
      </p:sp>
    </p:spTree>
    <p:extLst>
      <p:ext uri="{BB962C8B-B14F-4D97-AF65-F5344CB8AC3E}">
        <p14:creationId xmlns:p14="http://schemas.microsoft.com/office/powerpoint/2010/main" val="1453043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046353" cy="701731"/>
          </a:xfrm>
        </p:spPr>
        <p:txBody>
          <a:bodyPr/>
          <a:lstStyle/>
          <a:p>
            <a:r>
              <a:rPr lang="en-GB" dirty="0"/>
              <a:t>Maintaining AI solutions</a:t>
            </a:r>
            <a:endParaRPr lang="en-BE" dirty="0"/>
          </a:p>
        </p:txBody>
      </p:sp>
      <p:pic>
        <p:nvPicPr>
          <p:cNvPr id="11" name="Picture 10" descr="Diagram&#10;&#10;Description automatically generated">
            <a:extLst>
              <a:ext uri="{FF2B5EF4-FFF2-40B4-BE49-F238E27FC236}">
                <a16:creationId xmlns:a16="http://schemas.microsoft.com/office/drawing/2014/main" id="{FA5AF60A-78DA-4A0E-A35B-6638AD770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683" y="1636411"/>
            <a:ext cx="7788925" cy="5221589"/>
          </a:xfrm>
          <a:prstGeom prst="rect">
            <a:avLst/>
          </a:prstGeom>
        </p:spPr>
      </p:pic>
    </p:spTree>
    <p:extLst>
      <p:ext uri="{BB962C8B-B14F-4D97-AF65-F5344CB8AC3E}">
        <p14:creationId xmlns:p14="http://schemas.microsoft.com/office/powerpoint/2010/main" val="324262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628307" cy="701731"/>
          </a:xfrm>
        </p:spPr>
        <p:txBody>
          <a:bodyPr/>
          <a:lstStyle/>
          <a:p>
            <a:r>
              <a:rPr lang="en-GB" dirty="0"/>
              <a:t>Selecting right technology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6278696" cy="4351338"/>
          </a:xfrm>
        </p:spPr>
        <p:txBody>
          <a:bodyPr>
            <a:normAutofit/>
          </a:bodyPr>
          <a:lstStyle/>
          <a:p>
            <a:pPr marL="0" indent="0">
              <a:buNone/>
            </a:pPr>
            <a:r>
              <a:rPr lang="en-GB" dirty="0"/>
              <a:t>Selecting the </a:t>
            </a:r>
            <a:r>
              <a:rPr lang="en-GB" dirty="0">
                <a:solidFill>
                  <a:schemeClr val="accent6"/>
                </a:solidFill>
              </a:rPr>
              <a:t>right tool </a:t>
            </a:r>
            <a:r>
              <a:rPr lang="en-GB" dirty="0"/>
              <a:t>for the problem at hand is not always simple, as the technology supporting AI is</a:t>
            </a:r>
          </a:p>
          <a:p>
            <a:r>
              <a:rPr lang="en-GB" dirty="0"/>
              <a:t> Diverse</a:t>
            </a:r>
          </a:p>
          <a:p>
            <a:r>
              <a:rPr lang="en-GB" dirty="0"/>
              <a:t> Fast growing</a:t>
            </a:r>
          </a:p>
          <a:p>
            <a:r>
              <a:rPr lang="en-GB" dirty="0"/>
              <a:t> Tailored</a:t>
            </a:r>
          </a:p>
          <a:p>
            <a:endParaRPr lang="en-GB" dirty="0"/>
          </a:p>
          <a:p>
            <a:pPr marL="0" indent="0">
              <a:buNone/>
            </a:pPr>
            <a:r>
              <a:rPr lang="en-GB" dirty="0">
                <a:solidFill>
                  <a:schemeClr val="accent6"/>
                </a:solidFill>
              </a:rPr>
              <a:t>Remember: </a:t>
            </a:r>
            <a:r>
              <a:rPr lang="en-GB" dirty="0"/>
              <a:t>Don’t marry yourself to a tool. Tools are just means to an end.</a:t>
            </a:r>
          </a:p>
        </p:txBody>
      </p:sp>
      <p:pic>
        <p:nvPicPr>
          <p:cNvPr id="6" name="Picture 5">
            <a:extLst>
              <a:ext uri="{FF2B5EF4-FFF2-40B4-BE49-F238E27FC236}">
                <a16:creationId xmlns:a16="http://schemas.microsoft.com/office/drawing/2014/main" id="{73424AE4-9A4D-4580-B157-0B4003EFD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284" y="2148289"/>
            <a:ext cx="2743199" cy="3006686"/>
          </a:xfrm>
          <a:prstGeom prst="rect">
            <a:avLst/>
          </a:prstGeom>
        </p:spPr>
      </p:pic>
    </p:spTree>
    <p:extLst>
      <p:ext uri="{BB962C8B-B14F-4D97-AF65-F5344CB8AC3E}">
        <p14:creationId xmlns:p14="http://schemas.microsoft.com/office/powerpoint/2010/main" val="1137756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628307" cy="701731"/>
          </a:xfrm>
        </p:spPr>
        <p:txBody>
          <a:bodyPr/>
          <a:lstStyle/>
          <a:p>
            <a:r>
              <a:rPr lang="en-GB" dirty="0"/>
              <a:t>Selecting right technology</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9980364" cy="4351338"/>
          </a:xfrm>
        </p:spPr>
        <p:txBody>
          <a:bodyPr>
            <a:normAutofit fontScale="85000" lnSpcReduction="20000"/>
          </a:bodyPr>
          <a:lstStyle/>
          <a:p>
            <a:pPr marL="0" indent="0" algn="just">
              <a:buNone/>
            </a:pPr>
            <a:r>
              <a:rPr lang="en-GB" dirty="0"/>
              <a:t>Some general tips on selecting the right technology</a:t>
            </a:r>
          </a:p>
          <a:p>
            <a:pPr marL="0" indent="0" algn="just">
              <a:buNone/>
            </a:pPr>
            <a:r>
              <a:rPr lang="en-GB" dirty="0">
                <a:solidFill>
                  <a:schemeClr val="accent6"/>
                </a:solidFill>
              </a:rPr>
              <a:t>Integration should be easy</a:t>
            </a:r>
          </a:p>
          <a:p>
            <a:pPr algn="just"/>
            <a:r>
              <a:rPr lang="en-GB" dirty="0"/>
              <a:t>You are already on an ecosystem, new tools need to be easily integrable.</a:t>
            </a:r>
          </a:p>
          <a:p>
            <a:pPr marL="0" indent="0" algn="just">
              <a:buNone/>
            </a:pPr>
            <a:r>
              <a:rPr lang="en-GB" dirty="0">
                <a:solidFill>
                  <a:schemeClr val="accent6"/>
                </a:solidFill>
              </a:rPr>
              <a:t>Flexibility is key</a:t>
            </a:r>
          </a:p>
          <a:p>
            <a:pPr algn="just"/>
            <a:r>
              <a:rPr lang="en-GB" dirty="0"/>
              <a:t>Tools should easy to use and flexible to customization</a:t>
            </a:r>
          </a:p>
          <a:p>
            <a:pPr marL="0" indent="0" algn="just">
              <a:buNone/>
            </a:pPr>
            <a:r>
              <a:rPr lang="en-GB" dirty="0">
                <a:solidFill>
                  <a:schemeClr val="accent6"/>
                </a:solidFill>
              </a:rPr>
              <a:t>Scalability is your friend</a:t>
            </a:r>
          </a:p>
          <a:p>
            <a:r>
              <a:rPr lang="en-GB" dirty="0">
                <a:solidFill>
                  <a:schemeClr val="accent6"/>
                </a:solidFill>
              </a:rPr>
              <a:t> </a:t>
            </a:r>
            <a:r>
              <a:rPr lang="en-GB" dirty="0"/>
              <a:t>Not all tools scale well for all problems</a:t>
            </a:r>
          </a:p>
          <a:p>
            <a:pPr marL="0" indent="0">
              <a:buNone/>
            </a:pPr>
            <a:r>
              <a:rPr lang="en-GB" dirty="0">
                <a:solidFill>
                  <a:schemeClr val="accent6"/>
                </a:solidFill>
              </a:rPr>
              <a:t>Right tool for the right job</a:t>
            </a:r>
          </a:p>
          <a:p>
            <a:r>
              <a:rPr lang="en-GB" dirty="0"/>
              <a:t>There are many tools available, no need to overspend</a:t>
            </a:r>
          </a:p>
          <a:p>
            <a:pPr marL="0" indent="0">
              <a:buNone/>
            </a:pPr>
            <a:r>
              <a:rPr lang="en-GB" dirty="0">
                <a:solidFill>
                  <a:schemeClr val="accent6"/>
                </a:solidFill>
              </a:rPr>
              <a:t>Support is important</a:t>
            </a:r>
          </a:p>
          <a:p>
            <a:r>
              <a:rPr lang="en-GB" dirty="0"/>
              <a:t>Having good support and a large community behind is key</a:t>
            </a:r>
          </a:p>
          <a:p>
            <a:pPr marL="0" indent="0">
              <a:buNone/>
            </a:pPr>
            <a:endParaRPr lang="en-GB" dirty="0"/>
          </a:p>
        </p:txBody>
      </p:sp>
    </p:spTree>
    <p:extLst>
      <p:ext uri="{BB962C8B-B14F-4D97-AF65-F5344CB8AC3E}">
        <p14:creationId xmlns:p14="http://schemas.microsoft.com/office/powerpoint/2010/main" val="2640735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38</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7260129" cy="701731"/>
          </a:xfrm>
        </p:spPr>
        <p:txBody>
          <a:bodyPr/>
          <a:lstStyle/>
          <a:p>
            <a:r>
              <a:rPr lang="en-GB" dirty="0"/>
              <a:t>AI Ecosystem is crowded</a:t>
            </a:r>
            <a:endParaRPr lang="en-BE" dirty="0"/>
          </a:p>
        </p:txBody>
      </p:sp>
      <p:pic>
        <p:nvPicPr>
          <p:cNvPr id="7172" name="Picture 4" descr="The Conversational AI Ecosystem. The companies, products, and… | by Zubair  Talib | Medium">
            <a:extLst>
              <a:ext uri="{FF2B5EF4-FFF2-40B4-BE49-F238E27FC236}">
                <a16:creationId xmlns:a16="http://schemas.microsoft.com/office/drawing/2014/main" id="{0C3552D2-05C4-4C2C-B554-3DCB43594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4564"/>
            <a:ext cx="9564688" cy="518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508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4</a:t>
            </a:r>
            <a:r>
              <a:rPr lang="en-US" sz="6000" kern="1200" dirty="0">
                <a:solidFill>
                  <a:srgbClr val="FFFFFF"/>
                </a:solidFill>
                <a:latin typeface="+mj-lt"/>
                <a:ea typeface="+mj-ea"/>
                <a:cs typeface="+mj-cs"/>
              </a:rPr>
              <a:t> </a:t>
            </a:r>
            <a:r>
              <a:rPr lang="en-US" dirty="0">
                <a:solidFill>
                  <a:srgbClr val="FFFFFF"/>
                </a:solidFill>
              </a:rPr>
              <a:t>Data-Centric AI</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DCDA-36E0-43CF-9ABA-CD86176B7A24}" type="slidenum">
              <a:rPr kumimoji="0" lang="en-GB" sz="1200" b="0" i="0" u="none" strike="noStrike" kern="1200" cap="none" spc="0" normalizeH="0" baseline="0" noProof="0" smtClean="0">
                <a:ln>
                  <a:noFill/>
                </a:ln>
                <a:solidFill>
                  <a:srgbClr val="DB3C97"/>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srgbClr val="DB3C97"/>
              </a:solidFill>
              <a:effectLst/>
              <a:uLnTx/>
              <a:uFillTx/>
              <a:latin typeface="Montserrat"/>
              <a:ea typeface="+mn-ea"/>
              <a:cs typeface="+mn-cs"/>
            </a:endParaRPr>
          </a:p>
        </p:txBody>
      </p:sp>
    </p:spTree>
    <p:extLst>
      <p:ext uri="{BB962C8B-B14F-4D97-AF65-F5344CB8AC3E}">
        <p14:creationId xmlns:p14="http://schemas.microsoft.com/office/powerpoint/2010/main" val="84530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1</a:t>
            </a:r>
            <a:r>
              <a:rPr lang="en-US" sz="6000" kern="1200" dirty="0">
                <a:solidFill>
                  <a:srgbClr val="FFFFFF"/>
                </a:solidFill>
                <a:latin typeface="+mj-lt"/>
                <a:ea typeface="+mj-ea"/>
                <a:cs typeface="+mj-cs"/>
              </a:rPr>
              <a:t> </a:t>
            </a:r>
            <a:r>
              <a:rPr lang="en-US" dirty="0">
                <a:solidFill>
                  <a:srgbClr val="FFFFFF"/>
                </a:solidFill>
              </a:rPr>
              <a:t>Real Life AI</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4</a:t>
            </a:fld>
            <a:endParaRPr lang="en-GB" dirty="0"/>
          </a:p>
        </p:txBody>
      </p:sp>
    </p:spTree>
    <p:extLst>
      <p:ext uri="{BB962C8B-B14F-4D97-AF65-F5344CB8AC3E}">
        <p14:creationId xmlns:p14="http://schemas.microsoft.com/office/powerpoint/2010/main" val="89632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40</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5132111" cy="701731"/>
          </a:xfrm>
        </p:spPr>
        <p:txBody>
          <a:bodyPr/>
          <a:lstStyle/>
          <a:p>
            <a:r>
              <a:rPr lang="en-GB" dirty="0"/>
              <a:t>The next big step</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fontScale="85000" lnSpcReduction="10000"/>
          </a:bodyPr>
          <a:lstStyle/>
          <a:p>
            <a:pPr marL="0" indent="0" algn="just">
              <a:buNone/>
            </a:pPr>
            <a:r>
              <a:rPr lang="en-GB" dirty="0"/>
              <a:t>“The model and the code for many applications are basically a solved problem. Now that the models have advanced to a certain point, we got to make the </a:t>
            </a:r>
            <a:r>
              <a:rPr lang="en-GB" dirty="0">
                <a:solidFill>
                  <a:schemeClr val="accent6"/>
                </a:solidFill>
              </a:rPr>
              <a:t>data</a:t>
            </a:r>
            <a:r>
              <a:rPr lang="en-GB" dirty="0"/>
              <a:t> work as well.”</a:t>
            </a:r>
          </a:p>
          <a:p>
            <a:pPr marL="0" indent="0" algn="just">
              <a:buNone/>
            </a:pPr>
            <a:endParaRPr lang="en-GB" dirty="0"/>
          </a:p>
          <a:p>
            <a:pPr marL="0" indent="0" algn="just">
              <a:lnSpc>
                <a:spcPct val="100000"/>
              </a:lnSpc>
              <a:buNone/>
            </a:pPr>
            <a:r>
              <a:rPr lang="en-GB" dirty="0"/>
              <a:t>“Many data scientists have their own ways to clean data but what we don’t have is a systematic mental </a:t>
            </a:r>
            <a:r>
              <a:rPr lang="en-GB" dirty="0">
                <a:solidFill>
                  <a:schemeClr val="accent6"/>
                </a:solidFill>
              </a:rPr>
              <a:t>framework</a:t>
            </a:r>
            <a:r>
              <a:rPr lang="en-GB" dirty="0"/>
              <a:t> for doing it”</a:t>
            </a:r>
          </a:p>
          <a:p>
            <a:pPr marL="0" indent="0" algn="just">
              <a:lnSpc>
                <a:spcPct val="100000"/>
              </a:lnSpc>
              <a:buNone/>
            </a:pPr>
            <a:endParaRPr lang="en-GB" dirty="0"/>
          </a:p>
          <a:p>
            <a:pPr marL="0" indent="0" algn="just">
              <a:lnSpc>
                <a:spcPct val="100000"/>
              </a:lnSpc>
              <a:buNone/>
            </a:pPr>
            <a:r>
              <a:rPr lang="en-GB" dirty="0"/>
              <a:t>“Just like the rise of deep learning a decade ago spawned tons of new jobs, I hope that </a:t>
            </a:r>
            <a:r>
              <a:rPr lang="en-GB" dirty="0">
                <a:solidFill>
                  <a:schemeClr val="accent6"/>
                </a:solidFill>
              </a:rPr>
              <a:t>data-centric AI </a:t>
            </a:r>
            <a:r>
              <a:rPr lang="en-GB" dirty="0"/>
              <a:t>development will spawn tons of new jobs in many industries.”</a:t>
            </a:r>
          </a:p>
          <a:p>
            <a:pPr marL="0" indent="0" algn="just">
              <a:lnSpc>
                <a:spcPct val="100000"/>
              </a:lnSpc>
              <a:buNone/>
            </a:pPr>
            <a:endParaRPr lang="en-GB" dirty="0"/>
          </a:p>
          <a:p>
            <a:pPr marL="0" indent="0" algn="r">
              <a:lnSpc>
                <a:spcPct val="100000"/>
              </a:lnSpc>
              <a:buNone/>
            </a:pPr>
            <a:r>
              <a:rPr lang="en-GB" dirty="0">
                <a:solidFill>
                  <a:schemeClr val="accent6"/>
                </a:solidFill>
              </a:rPr>
              <a:t>-Andrew Ng</a:t>
            </a:r>
          </a:p>
          <a:p>
            <a:pPr marL="0" indent="0" algn="just">
              <a:buNone/>
            </a:pPr>
            <a:endParaRPr lang="en-BE" dirty="0"/>
          </a:p>
        </p:txBody>
      </p:sp>
    </p:spTree>
    <p:extLst>
      <p:ext uri="{BB962C8B-B14F-4D97-AF65-F5344CB8AC3E}">
        <p14:creationId xmlns:p14="http://schemas.microsoft.com/office/powerpoint/2010/main" val="2909009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41</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4510402" cy="701731"/>
          </a:xfrm>
        </p:spPr>
        <p:txBody>
          <a:bodyPr/>
          <a:lstStyle/>
          <a:p>
            <a:r>
              <a:rPr lang="en-GB" dirty="0"/>
              <a:t>Data Cascades</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a:bodyPr>
          <a:lstStyle/>
          <a:p>
            <a:pPr marL="0" indent="0" algn="just">
              <a:buNone/>
            </a:pPr>
            <a:r>
              <a:rPr lang="en-GB" dirty="0">
                <a:solidFill>
                  <a:schemeClr val="accent6"/>
                </a:solidFill>
              </a:rPr>
              <a:t>Data Cascades </a:t>
            </a:r>
            <a:r>
              <a:rPr lang="en-GB" dirty="0"/>
              <a:t>are compounding events causing negative, downstream effects from data issues, that result in technical debt over time</a:t>
            </a:r>
            <a:endParaRPr lang="en-GB" dirty="0">
              <a:solidFill>
                <a:schemeClr val="accent6"/>
              </a:solidFill>
            </a:endParaRPr>
          </a:p>
        </p:txBody>
      </p:sp>
      <p:pic>
        <p:nvPicPr>
          <p:cNvPr id="6" name="Picture 5" descr="Shape&#10;&#10;Description automatically generated with medium confidence">
            <a:extLst>
              <a:ext uri="{FF2B5EF4-FFF2-40B4-BE49-F238E27FC236}">
                <a16:creationId xmlns:a16="http://schemas.microsoft.com/office/drawing/2014/main" id="{C25C1CF0-538E-46B2-B01C-0D96D4C6D155}"/>
              </a:ext>
            </a:extLst>
          </p:cNvPr>
          <p:cNvPicPr>
            <a:picLocks noChangeAspect="1"/>
          </p:cNvPicPr>
          <p:nvPr/>
        </p:nvPicPr>
        <p:blipFill>
          <a:blip r:embed="rId3"/>
          <a:stretch>
            <a:fillRect/>
          </a:stretch>
        </p:blipFill>
        <p:spPr>
          <a:xfrm>
            <a:off x="668192" y="3093502"/>
            <a:ext cx="10855616" cy="2723405"/>
          </a:xfrm>
          <a:prstGeom prst="rect">
            <a:avLst/>
          </a:prstGeom>
        </p:spPr>
      </p:pic>
      <p:sp>
        <p:nvSpPr>
          <p:cNvPr id="7" name="TextBox 6">
            <a:extLst>
              <a:ext uri="{FF2B5EF4-FFF2-40B4-BE49-F238E27FC236}">
                <a16:creationId xmlns:a16="http://schemas.microsoft.com/office/drawing/2014/main" id="{477A12E0-D2A1-4F9F-9DB4-00399C7639C0}"/>
              </a:ext>
            </a:extLst>
          </p:cNvPr>
          <p:cNvSpPr txBox="1"/>
          <p:nvPr/>
        </p:nvSpPr>
        <p:spPr>
          <a:xfrm>
            <a:off x="838200" y="6356350"/>
            <a:ext cx="1857816" cy="307777"/>
          </a:xfrm>
          <a:prstGeom prst="rect">
            <a:avLst/>
          </a:prstGeom>
          <a:noFill/>
        </p:spPr>
        <p:txBody>
          <a:bodyPr wrap="none" rtlCol="0">
            <a:spAutoFit/>
          </a:bodyPr>
          <a:lstStyle/>
          <a:p>
            <a:r>
              <a:rPr lang="en-GB" sz="1400" dirty="0" err="1">
                <a:solidFill>
                  <a:schemeClr val="accent6"/>
                </a:solidFill>
                <a:hlinkClick r:id="rId4">
                  <a:extLst>
                    <a:ext uri="{A12FA001-AC4F-418D-AE19-62706E023703}">
                      <ahyp:hlinkClr xmlns:ahyp="http://schemas.microsoft.com/office/drawing/2018/hyperlinkcolor" val="tx"/>
                    </a:ext>
                  </a:extLst>
                </a:hlinkClick>
              </a:rPr>
              <a:t>Sambasivan</a:t>
            </a:r>
            <a:r>
              <a:rPr lang="en-GB" sz="1400" dirty="0">
                <a:solidFill>
                  <a:schemeClr val="accent6"/>
                </a:solidFill>
                <a:hlinkClick r:id="rId4">
                  <a:extLst>
                    <a:ext uri="{A12FA001-AC4F-418D-AE19-62706E023703}">
                      <ahyp:hlinkClr xmlns:ahyp="http://schemas.microsoft.com/office/drawing/2018/hyperlinkcolor" val="tx"/>
                    </a:ext>
                  </a:extLst>
                </a:hlinkClick>
              </a:rPr>
              <a:t> et al, 2021</a:t>
            </a:r>
            <a:endParaRPr lang="en-US" sz="1400" dirty="0">
              <a:solidFill>
                <a:schemeClr val="accent6"/>
              </a:solidFill>
            </a:endParaRPr>
          </a:p>
        </p:txBody>
      </p:sp>
    </p:spTree>
    <p:extLst>
      <p:ext uri="{BB962C8B-B14F-4D97-AF65-F5344CB8AC3E}">
        <p14:creationId xmlns:p14="http://schemas.microsoft.com/office/powerpoint/2010/main" val="4071171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42</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8075288" cy="701731"/>
          </a:xfrm>
        </p:spPr>
        <p:txBody>
          <a:bodyPr/>
          <a:lstStyle/>
          <a:p>
            <a:r>
              <a:rPr lang="en-GB" dirty="0"/>
              <a:t>From Big data to Good data</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a:bodyPr>
          <a:lstStyle/>
          <a:p>
            <a:pPr marL="0" indent="0" algn="just">
              <a:buNone/>
            </a:pPr>
            <a:r>
              <a:rPr lang="en-GB" dirty="0"/>
              <a:t>The rise of </a:t>
            </a:r>
            <a:r>
              <a:rPr lang="en-GB" dirty="0">
                <a:solidFill>
                  <a:schemeClr val="accent6"/>
                </a:solidFill>
              </a:rPr>
              <a:t>Big data </a:t>
            </a:r>
            <a:r>
              <a:rPr lang="en-GB" dirty="0"/>
              <a:t>allows</a:t>
            </a:r>
            <a:r>
              <a:rPr lang="en-GB" dirty="0">
                <a:solidFill>
                  <a:schemeClr val="accent6"/>
                </a:solidFill>
              </a:rPr>
              <a:t> </a:t>
            </a:r>
            <a:r>
              <a:rPr lang="en-GB" dirty="0"/>
              <a:t>companies to extract value from AI. </a:t>
            </a:r>
          </a:p>
          <a:p>
            <a:pPr marL="0" indent="0" algn="just">
              <a:buNone/>
            </a:pPr>
            <a:r>
              <a:rPr lang="en-GB" dirty="0"/>
              <a:t>Models improved, but what if we focus on </a:t>
            </a:r>
            <a:r>
              <a:rPr lang="en-GB" dirty="0">
                <a:solidFill>
                  <a:schemeClr val="accent6"/>
                </a:solidFill>
              </a:rPr>
              <a:t>improving the data instead</a:t>
            </a:r>
            <a:r>
              <a:rPr lang="en-GB" dirty="0"/>
              <a:t>?</a:t>
            </a:r>
            <a:endParaRPr lang="en-GB" dirty="0">
              <a:solidFill>
                <a:schemeClr val="accent6"/>
              </a:solidFill>
            </a:endParaRPr>
          </a:p>
          <a:p>
            <a:pPr marL="0" indent="0">
              <a:buNone/>
            </a:pPr>
            <a:endParaRPr lang="en-GB" dirty="0">
              <a:solidFill>
                <a:schemeClr val="accent6"/>
              </a:solidFill>
            </a:endParaRPr>
          </a:p>
          <a:p>
            <a:pPr marL="0" indent="0">
              <a:buNone/>
            </a:pPr>
            <a:r>
              <a:rPr lang="en-GB" dirty="0">
                <a:solidFill>
                  <a:schemeClr val="accent6"/>
                </a:solidFill>
              </a:rPr>
              <a:t>What is good data?</a:t>
            </a:r>
          </a:p>
          <a:p>
            <a:r>
              <a:rPr lang="en-GB" dirty="0"/>
              <a:t>Defined consistently </a:t>
            </a:r>
          </a:p>
          <a:p>
            <a:r>
              <a:rPr lang="en-GB" dirty="0"/>
              <a:t>Cover of important cases </a:t>
            </a:r>
          </a:p>
          <a:p>
            <a:r>
              <a:rPr lang="en-GB" dirty="0"/>
              <a:t>Has timely feedback from production data </a:t>
            </a:r>
          </a:p>
          <a:p>
            <a:r>
              <a:rPr lang="en-GB" dirty="0"/>
              <a:t>Sized appropriately</a:t>
            </a:r>
            <a:endParaRPr lang="en-BE" dirty="0"/>
          </a:p>
        </p:txBody>
      </p:sp>
    </p:spTree>
    <p:extLst>
      <p:ext uri="{BB962C8B-B14F-4D97-AF65-F5344CB8AC3E}">
        <p14:creationId xmlns:p14="http://schemas.microsoft.com/office/powerpoint/2010/main" val="182965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43</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6914393" cy="701731"/>
          </a:xfrm>
        </p:spPr>
        <p:txBody>
          <a:bodyPr/>
          <a:lstStyle/>
          <a:p>
            <a:r>
              <a:rPr lang="en-GB" dirty="0"/>
              <a:t>Model-Centric status quo</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fontScale="92500" lnSpcReduction="10000"/>
          </a:bodyPr>
          <a:lstStyle/>
          <a:p>
            <a:pPr marL="0" indent="0">
              <a:buNone/>
            </a:pPr>
            <a:r>
              <a:rPr lang="en-GB" dirty="0"/>
              <a:t>Since the Big Data revolution, Data Scientists focused on improving models and code as much as possible, rather than the data.</a:t>
            </a:r>
          </a:p>
          <a:p>
            <a:pPr marL="0" indent="0">
              <a:buNone/>
            </a:pPr>
            <a:endParaRPr lang="en-GB" dirty="0">
              <a:solidFill>
                <a:schemeClr val="accent6"/>
              </a:solidFill>
            </a:endParaRPr>
          </a:p>
          <a:p>
            <a:pPr marL="0" indent="0">
              <a:buNone/>
            </a:pPr>
            <a:r>
              <a:rPr lang="en-GB" dirty="0">
                <a:solidFill>
                  <a:schemeClr val="accent6"/>
                </a:solidFill>
              </a:rPr>
              <a:t>This is expected</a:t>
            </a:r>
          </a:p>
          <a:p>
            <a:r>
              <a:rPr lang="en-GB" dirty="0"/>
              <a:t>Industry follows academic development closely</a:t>
            </a:r>
          </a:p>
          <a:p>
            <a:r>
              <a:rPr lang="en-GB" dirty="0"/>
              <a:t>Benchmark data sets are used so development focus on models</a:t>
            </a:r>
          </a:p>
          <a:p>
            <a:r>
              <a:rPr lang="en-GB" dirty="0"/>
              <a:t>Open source culture has made model improvement accessible</a:t>
            </a:r>
          </a:p>
          <a:p>
            <a:pPr marL="0" indent="0">
              <a:buNone/>
            </a:pPr>
            <a:endParaRPr lang="en-GB" dirty="0">
              <a:solidFill>
                <a:schemeClr val="accent6"/>
              </a:solidFill>
            </a:endParaRPr>
          </a:p>
          <a:p>
            <a:pPr marL="0" indent="0">
              <a:buNone/>
            </a:pPr>
            <a:r>
              <a:rPr lang="en-GB" dirty="0">
                <a:solidFill>
                  <a:schemeClr val="accent6"/>
                </a:solidFill>
              </a:rPr>
              <a:t>This is not necessarily a bad thing</a:t>
            </a:r>
          </a:p>
          <a:p>
            <a:r>
              <a:rPr lang="en-GB" dirty="0"/>
              <a:t>Following this approach AI has made tremendous progress</a:t>
            </a:r>
            <a:endParaRPr lang="en-BE" dirty="0"/>
          </a:p>
        </p:txBody>
      </p:sp>
    </p:spTree>
    <p:extLst>
      <p:ext uri="{BB962C8B-B14F-4D97-AF65-F5344CB8AC3E}">
        <p14:creationId xmlns:p14="http://schemas.microsoft.com/office/powerpoint/2010/main" val="381960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44</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6145400" cy="701731"/>
          </a:xfrm>
        </p:spPr>
        <p:txBody>
          <a:bodyPr/>
          <a:lstStyle/>
          <a:p>
            <a:r>
              <a:rPr lang="en-GB" dirty="0"/>
              <a:t>Data-Centric approach</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a:xfrm>
            <a:off x="7029680" y="1745642"/>
            <a:ext cx="4460913" cy="4351338"/>
          </a:xfrm>
        </p:spPr>
        <p:txBody>
          <a:bodyPr>
            <a:normAutofit/>
          </a:bodyPr>
          <a:lstStyle/>
          <a:p>
            <a:pPr marL="0" indent="0">
              <a:buNone/>
            </a:pPr>
            <a:r>
              <a:rPr lang="en-GB" dirty="0"/>
              <a:t>Aim of the data-centric approach is to make </a:t>
            </a:r>
            <a:r>
              <a:rPr lang="en-GB" dirty="0">
                <a:solidFill>
                  <a:schemeClr val="accent6"/>
                </a:solidFill>
              </a:rPr>
              <a:t>data quality</a:t>
            </a:r>
            <a:r>
              <a:rPr lang="en-GB" dirty="0"/>
              <a:t> a </a:t>
            </a:r>
            <a:r>
              <a:rPr lang="en-GB" dirty="0">
                <a:solidFill>
                  <a:schemeClr val="accent6"/>
                </a:solidFill>
              </a:rPr>
              <a:t>systematic</a:t>
            </a:r>
            <a:r>
              <a:rPr lang="en-GB" dirty="0"/>
              <a:t> issue</a:t>
            </a:r>
          </a:p>
          <a:p>
            <a:pPr marL="0" indent="0">
              <a:buNone/>
            </a:pPr>
            <a:endParaRPr lang="en-GB" dirty="0"/>
          </a:p>
          <a:p>
            <a:pPr marL="0" indent="0">
              <a:buNone/>
            </a:pPr>
            <a:r>
              <a:rPr lang="en-GB" dirty="0">
                <a:solidFill>
                  <a:schemeClr val="accent6"/>
                </a:solidFill>
              </a:rPr>
              <a:t>Why?</a:t>
            </a:r>
          </a:p>
          <a:p>
            <a:r>
              <a:rPr lang="en-GB" dirty="0"/>
              <a:t>Improving the data can greatly improv the quality</a:t>
            </a:r>
          </a:p>
          <a:p>
            <a:r>
              <a:rPr lang="en-GB" dirty="0"/>
              <a:t>Maintainability</a:t>
            </a:r>
          </a:p>
          <a:p>
            <a:r>
              <a:rPr lang="en-GB" dirty="0"/>
              <a:t>Ease of deployment</a:t>
            </a:r>
          </a:p>
        </p:txBody>
      </p:sp>
      <p:pic>
        <p:nvPicPr>
          <p:cNvPr id="6" name="Picture 5" descr="Chart, line chart&#10;&#10;Description automatically generated">
            <a:extLst>
              <a:ext uri="{FF2B5EF4-FFF2-40B4-BE49-F238E27FC236}">
                <a16:creationId xmlns:a16="http://schemas.microsoft.com/office/drawing/2014/main" id="{2029BC9B-85D7-412A-92DC-B773F6D46D09}"/>
              </a:ext>
            </a:extLst>
          </p:cNvPr>
          <p:cNvPicPr>
            <a:picLocks noChangeAspect="1"/>
          </p:cNvPicPr>
          <p:nvPr/>
        </p:nvPicPr>
        <p:blipFill>
          <a:blip r:embed="rId3"/>
          <a:stretch>
            <a:fillRect/>
          </a:stretch>
        </p:blipFill>
        <p:spPr>
          <a:xfrm>
            <a:off x="-1" y="1863911"/>
            <a:ext cx="6462410" cy="4114800"/>
          </a:xfrm>
          <a:prstGeom prst="rect">
            <a:avLst/>
          </a:prstGeom>
        </p:spPr>
      </p:pic>
    </p:spTree>
    <p:extLst>
      <p:ext uri="{BB962C8B-B14F-4D97-AF65-F5344CB8AC3E}">
        <p14:creationId xmlns:p14="http://schemas.microsoft.com/office/powerpoint/2010/main" val="594224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45</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142485" cy="701731"/>
          </a:xfrm>
        </p:spPr>
        <p:txBody>
          <a:bodyPr/>
          <a:lstStyle/>
          <a:p>
            <a:r>
              <a:rPr lang="en-GB" dirty="0"/>
              <a:t>Model-Centric vs Data-Centric</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marL="0" indent="0" algn="ctr">
              <a:buNone/>
            </a:pPr>
            <a:endParaRPr lang="en-GB" dirty="0">
              <a:solidFill>
                <a:schemeClr val="accent6"/>
              </a:solidFill>
            </a:endParaRPr>
          </a:p>
          <a:p>
            <a:pPr marL="0" indent="0">
              <a:buNone/>
            </a:pPr>
            <a:r>
              <a:rPr lang="en-GB" dirty="0">
                <a:solidFill>
                  <a:srgbClr val="333333"/>
                </a:solidFill>
              </a:rPr>
              <a:t>			  =	</a:t>
            </a:r>
            <a:r>
              <a:rPr lang="en-GB" dirty="0">
                <a:solidFill>
                  <a:srgbClr val="333333"/>
                </a:solidFill>
                <a:latin typeface="Georgia" panose="02040502050405020303" pitchFamily="18" charset="0"/>
              </a:rPr>
              <a:t>		+		</a:t>
            </a:r>
          </a:p>
        </p:txBody>
      </p:sp>
      <p:sp>
        <p:nvSpPr>
          <p:cNvPr id="5" name="Text Placeholder 1">
            <a:extLst>
              <a:ext uri="{FF2B5EF4-FFF2-40B4-BE49-F238E27FC236}">
                <a16:creationId xmlns:a16="http://schemas.microsoft.com/office/drawing/2014/main" id="{1E7324E0-F4EC-4BDC-816D-550927AFE5CE}"/>
              </a:ext>
            </a:extLst>
          </p:cNvPr>
          <p:cNvSpPr txBox="1">
            <a:spLocks/>
          </p:cNvSpPr>
          <p:nvPr/>
        </p:nvSpPr>
        <p:spPr>
          <a:xfrm>
            <a:off x="838201" y="3218560"/>
            <a:ext cx="3914670" cy="61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6"/>
                </a:solidFill>
              </a:rPr>
              <a:t>Model-Centric</a:t>
            </a:r>
            <a:endParaRPr lang="en-BE" dirty="0">
              <a:solidFill>
                <a:schemeClr val="accent6"/>
              </a:solidFill>
            </a:endParaRPr>
          </a:p>
        </p:txBody>
      </p:sp>
      <p:sp>
        <p:nvSpPr>
          <p:cNvPr id="6" name="Text Placeholder 1">
            <a:extLst>
              <a:ext uri="{FF2B5EF4-FFF2-40B4-BE49-F238E27FC236}">
                <a16:creationId xmlns:a16="http://schemas.microsoft.com/office/drawing/2014/main" id="{EE97CE31-DD61-4AEE-9BF5-29EBA09971CC}"/>
              </a:ext>
            </a:extLst>
          </p:cNvPr>
          <p:cNvSpPr txBox="1">
            <a:spLocks/>
          </p:cNvSpPr>
          <p:nvPr/>
        </p:nvSpPr>
        <p:spPr>
          <a:xfrm>
            <a:off x="6748306" y="3218560"/>
            <a:ext cx="4356798" cy="613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6"/>
                </a:solidFill>
              </a:rPr>
              <a:t>Data-Centric</a:t>
            </a:r>
            <a:endParaRPr lang="en-BE" dirty="0">
              <a:solidFill>
                <a:schemeClr val="accent6"/>
              </a:solidFill>
            </a:endParaRPr>
          </a:p>
        </p:txBody>
      </p:sp>
      <p:sp>
        <p:nvSpPr>
          <p:cNvPr id="7" name="Content Placeholder 1">
            <a:extLst>
              <a:ext uri="{FF2B5EF4-FFF2-40B4-BE49-F238E27FC236}">
                <a16:creationId xmlns:a16="http://schemas.microsoft.com/office/drawing/2014/main" id="{D1EDF41A-E7EB-4E95-BEBF-B224CEA2354D}"/>
              </a:ext>
            </a:extLst>
          </p:cNvPr>
          <p:cNvSpPr txBox="1">
            <a:spLocks/>
          </p:cNvSpPr>
          <p:nvPr/>
        </p:nvSpPr>
        <p:spPr>
          <a:xfrm>
            <a:off x="838198" y="3848284"/>
            <a:ext cx="4778831" cy="2388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Collect all the data you can </a:t>
            </a:r>
          </a:p>
          <a:p>
            <a:r>
              <a:rPr lang="en-GB" sz="2400" dirty="0"/>
              <a:t>Develop a model good enough to deal with that data</a:t>
            </a:r>
          </a:p>
          <a:p>
            <a:r>
              <a:rPr lang="en-GB" sz="2400" dirty="0"/>
              <a:t>Hold data fixed and iteratively improve the model</a:t>
            </a:r>
            <a:endParaRPr lang="en-BE" sz="2400" dirty="0"/>
          </a:p>
        </p:txBody>
      </p:sp>
      <p:sp>
        <p:nvSpPr>
          <p:cNvPr id="10" name="Content Placeholder 1">
            <a:extLst>
              <a:ext uri="{FF2B5EF4-FFF2-40B4-BE49-F238E27FC236}">
                <a16:creationId xmlns:a16="http://schemas.microsoft.com/office/drawing/2014/main" id="{FDAF10A5-3E05-4B1E-AD80-2F4989B78BC0}"/>
              </a:ext>
            </a:extLst>
          </p:cNvPr>
          <p:cNvSpPr txBox="1">
            <a:spLocks/>
          </p:cNvSpPr>
          <p:nvPr/>
        </p:nvSpPr>
        <p:spPr>
          <a:xfrm>
            <a:off x="6537289" y="3841249"/>
            <a:ext cx="4778831" cy="250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2400" dirty="0"/>
              <a:t>Consistency and quality of the data is paramount. </a:t>
            </a:r>
          </a:p>
          <a:p>
            <a:pPr>
              <a:lnSpc>
                <a:spcPct val="100000"/>
              </a:lnSpc>
            </a:pPr>
            <a:r>
              <a:rPr lang="en-GB" sz="2400" dirty="0"/>
              <a:t>Allows multiple models to do well</a:t>
            </a:r>
          </a:p>
          <a:p>
            <a:pPr>
              <a:lnSpc>
                <a:spcPct val="100000"/>
              </a:lnSpc>
            </a:pPr>
            <a:r>
              <a:rPr lang="en-GB" sz="2400" dirty="0"/>
              <a:t>Hold the code fixed and improve the data</a:t>
            </a:r>
            <a:endParaRPr lang="en-US" sz="2400" dirty="0"/>
          </a:p>
        </p:txBody>
      </p:sp>
      <p:pic>
        <p:nvPicPr>
          <p:cNvPr id="12" name="Graphic 11" descr="Programmer female with solid fill">
            <a:extLst>
              <a:ext uri="{FF2B5EF4-FFF2-40B4-BE49-F238E27FC236}">
                <a16:creationId xmlns:a16="http://schemas.microsoft.com/office/drawing/2014/main" id="{C2BD7AA8-E195-44E3-99F1-D602BB88B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7506" y="2064050"/>
            <a:ext cx="914400" cy="914400"/>
          </a:xfrm>
          <a:prstGeom prst="rect">
            <a:avLst/>
          </a:prstGeom>
        </p:spPr>
      </p:pic>
      <p:pic>
        <p:nvPicPr>
          <p:cNvPr id="14" name="Graphic 13" descr="Disk with solid fill">
            <a:extLst>
              <a:ext uri="{FF2B5EF4-FFF2-40B4-BE49-F238E27FC236}">
                <a16:creationId xmlns:a16="http://schemas.microsoft.com/office/drawing/2014/main" id="{53DE5795-A2C8-4F03-B686-76C93D701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5119" y="2124250"/>
            <a:ext cx="914400" cy="914400"/>
          </a:xfrm>
          <a:prstGeom prst="rect">
            <a:avLst/>
          </a:prstGeom>
        </p:spPr>
      </p:pic>
      <p:pic>
        <p:nvPicPr>
          <p:cNvPr id="16" name="Graphic 15" descr="Statistics with solid fill">
            <a:extLst>
              <a:ext uri="{FF2B5EF4-FFF2-40B4-BE49-F238E27FC236}">
                <a16:creationId xmlns:a16="http://schemas.microsoft.com/office/drawing/2014/main" id="{718311C8-8AA3-4B23-ACA7-1213079B94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33226" y="2124250"/>
            <a:ext cx="914400" cy="914400"/>
          </a:xfrm>
          <a:prstGeom prst="rect">
            <a:avLst/>
          </a:prstGeom>
        </p:spPr>
      </p:pic>
      <p:pic>
        <p:nvPicPr>
          <p:cNvPr id="18" name="Graphic 17" descr="Artificial Intelligence with solid fill">
            <a:extLst>
              <a:ext uri="{FF2B5EF4-FFF2-40B4-BE49-F238E27FC236}">
                <a16:creationId xmlns:a16="http://schemas.microsoft.com/office/drawing/2014/main" id="{EA5B48BB-7392-4597-A72E-49224F66D6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95536" y="2124250"/>
            <a:ext cx="914400" cy="914400"/>
          </a:xfrm>
          <a:prstGeom prst="rect">
            <a:avLst/>
          </a:prstGeom>
        </p:spPr>
      </p:pic>
      <p:sp>
        <p:nvSpPr>
          <p:cNvPr id="19" name="TextBox 18">
            <a:extLst>
              <a:ext uri="{FF2B5EF4-FFF2-40B4-BE49-F238E27FC236}">
                <a16:creationId xmlns:a16="http://schemas.microsoft.com/office/drawing/2014/main" id="{57B526FA-7357-4F3A-973C-8FB71ADF4711}"/>
              </a:ext>
            </a:extLst>
          </p:cNvPr>
          <p:cNvSpPr txBox="1"/>
          <p:nvPr/>
        </p:nvSpPr>
        <p:spPr>
          <a:xfrm>
            <a:off x="2998890" y="1674318"/>
            <a:ext cx="507692" cy="461665"/>
          </a:xfrm>
          <a:prstGeom prst="rect">
            <a:avLst/>
          </a:prstGeom>
          <a:noFill/>
        </p:spPr>
        <p:txBody>
          <a:bodyPr wrap="square" rtlCol="0">
            <a:spAutoFit/>
          </a:bodyPr>
          <a:lstStyle/>
          <a:p>
            <a:r>
              <a:rPr lang="en-GB" sz="2400" dirty="0">
                <a:solidFill>
                  <a:schemeClr val="accent6"/>
                </a:solidFill>
              </a:rPr>
              <a:t>AI</a:t>
            </a:r>
            <a:endParaRPr lang="en-BE" sz="2400" dirty="0">
              <a:solidFill>
                <a:schemeClr val="accent6"/>
              </a:solidFill>
            </a:endParaRPr>
          </a:p>
        </p:txBody>
      </p:sp>
      <p:sp>
        <p:nvSpPr>
          <p:cNvPr id="20" name="TextBox 19">
            <a:extLst>
              <a:ext uri="{FF2B5EF4-FFF2-40B4-BE49-F238E27FC236}">
                <a16:creationId xmlns:a16="http://schemas.microsoft.com/office/drawing/2014/main" id="{9375AF35-6F5E-4E09-A11B-3F944BFA5818}"/>
              </a:ext>
            </a:extLst>
          </p:cNvPr>
          <p:cNvSpPr txBox="1"/>
          <p:nvPr/>
        </p:nvSpPr>
        <p:spPr>
          <a:xfrm>
            <a:off x="3913289" y="1699474"/>
            <a:ext cx="2779749" cy="461665"/>
          </a:xfrm>
          <a:prstGeom prst="rect">
            <a:avLst/>
          </a:prstGeom>
          <a:noFill/>
        </p:spPr>
        <p:txBody>
          <a:bodyPr wrap="square" rtlCol="0">
            <a:spAutoFit/>
          </a:bodyPr>
          <a:lstStyle/>
          <a:p>
            <a:r>
              <a:rPr lang="en-GB" sz="2400" dirty="0">
                <a:solidFill>
                  <a:schemeClr val="accent6"/>
                </a:solidFill>
              </a:rPr>
              <a:t>Code (and Model)</a:t>
            </a:r>
            <a:endParaRPr lang="en-BE" sz="2400" dirty="0">
              <a:solidFill>
                <a:schemeClr val="accent6"/>
              </a:solidFill>
            </a:endParaRPr>
          </a:p>
        </p:txBody>
      </p:sp>
      <p:sp>
        <p:nvSpPr>
          <p:cNvPr id="21" name="TextBox 20">
            <a:extLst>
              <a:ext uri="{FF2B5EF4-FFF2-40B4-BE49-F238E27FC236}">
                <a16:creationId xmlns:a16="http://schemas.microsoft.com/office/drawing/2014/main" id="{857129AE-5537-4F2B-B726-0409FF6687EC}"/>
              </a:ext>
            </a:extLst>
          </p:cNvPr>
          <p:cNvSpPr txBox="1"/>
          <p:nvPr/>
        </p:nvSpPr>
        <p:spPr>
          <a:xfrm>
            <a:off x="6855569" y="1726100"/>
            <a:ext cx="914400" cy="461665"/>
          </a:xfrm>
          <a:prstGeom prst="rect">
            <a:avLst/>
          </a:prstGeom>
          <a:noFill/>
        </p:spPr>
        <p:txBody>
          <a:bodyPr wrap="square" rtlCol="0">
            <a:spAutoFit/>
          </a:bodyPr>
          <a:lstStyle/>
          <a:p>
            <a:r>
              <a:rPr lang="en-GB" sz="2400" dirty="0">
                <a:solidFill>
                  <a:schemeClr val="accent6"/>
                </a:solidFill>
              </a:rPr>
              <a:t>Data</a:t>
            </a:r>
            <a:endParaRPr lang="en-BE" sz="2400" dirty="0">
              <a:solidFill>
                <a:schemeClr val="accent6"/>
              </a:solidFill>
            </a:endParaRPr>
          </a:p>
        </p:txBody>
      </p:sp>
    </p:spTree>
    <p:extLst>
      <p:ext uri="{BB962C8B-B14F-4D97-AF65-F5344CB8AC3E}">
        <p14:creationId xmlns:p14="http://schemas.microsoft.com/office/powerpoint/2010/main" val="2857112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46</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8142485" cy="701731"/>
          </a:xfrm>
        </p:spPr>
        <p:txBody>
          <a:bodyPr/>
          <a:lstStyle/>
          <a:p>
            <a:r>
              <a:rPr lang="en-GB" dirty="0"/>
              <a:t>Model-Centric vs Data-Centric</a:t>
            </a:r>
            <a:endParaRPr lang="en-BE" dirty="0"/>
          </a:p>
        </p:txBody>
      </p:sp>
      <p:pic>
        <p:nvPicPr>
          <p:cNvPr id="8" name="Picture 7" descr="Table&#10;&#10;Description automatically generated">
            <a:extLst>
              <a:ext uri="{FF2B5EF4-FFF2-40B4-BE49-F238E27FC236}">
                <a16:creationId xmlns:a16="http://schemas.microsoft.com/office/drawing/2014/main" id="{3DF26099-8F9E-486D-B8FB-87BEAC73B7CB}"/>
              </a:ext>
            </a:extLst>
          </p:cNvPr>
          <p:cNvPicPr>
            <a:picLocks noChangeAspect="1"/>
          </p:cNvPicPr>
          <p:nvPr/>
        </p:nvPicPr>
        <p:blipFill>
          <a:blip r:embed="rId3"/>
          <a:stretch>
            <a:fillRect/>
          </a:stretch>
        </p:blipFill>
        <p:spPr>
          <a:xfrm>
            <a:off x="1982003" y="2119256"/>
            <a:ext cx="7677150" cy="4095750"/>
          </a:xfrm>
          <a:prstGeom prst="rect">
            <a:avLst/>
          </a:prstGeom>
        </p:spPr>
      </p:pic>
    </p:spTree>
    <p:extLst>
      <p:ext uri="{BB962C8B-B14F-4D97-AF65-F5344CB8AC3E}">
        <p14:creationId xmlns:p14="http://schemas.microsoft.com/office/powerpoint/2010/main" val="1480547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47</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3205365" cy="701731"/>
          </a:xfrm>
        </p:spPr>
        <p:txBody>
          <a:bodyPr/>
          <a:lstStyle/>
          <a:p>
            <a:r>
              <a:rPr lang="en-GB" dirty="0"/>
              <a:t>Takeaways</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a:bodyPr>
          <a:lstStyle/>
          <a:p>
            <a:pPr marL="0" indent="0">
              <a:buNone/>
            </a:pPr>
            <a:r>
              <a:rPr lang="en-GB" dirty="0">
                <a:solidFill>
                  <a:schemeClr val="accent6"/>
                </a:solidFill>
              </a:rPr>
              <a:t>Systematic improvements</a:t>
            </a:r>
          </a:p>
          <a:p>
            <a:pPr lvl="1"/>
            <a:r>
              <a:rPr lang="en-GB" dirty="0"/>
              <a:t>For this approach to work, it should be and efficient and systematic process</a:t>
            </a:r>
          </a:p>
          <a:p>
            <a:pPr marL="0" indent="0">
              <a:buNone/>
            </a:pPr>
            <a:r>
              <a:rPr lang="en-GB" dirty="0">
                <a:solidFill>
                  <a:schemeClr val="accent6"/>
                </a:solidFill>
              </a:rPr>
              <a:t>High quality data</a:t>
            </a:r>
          </a:p>
          <a:p>
            <a:pPr lvl="1"/>
            <a:r>
              <a:rPr lang="en-GB" dirty="0"/>
              <a:t>Important to guarantee high quality data in the whole project life cycle</a:t>
            </a:r>
          </a:p>
          <a:p>
            <a:pPr marL="0" indent="0">
              <a:buNone/>
            </a:pPr>
            <a:r>
              <a:rPr lang="en-GB" dirty="0">
                <a:solidFill>
                  <a:schemeClr val="accent6"/>
                </a:solidFill>
              </a:rPr>
              <a:t>Is time to improve our approach</a:t>
            </a:r>
          </a:p>
          <a:p>
            <a:pPr lvl="1"/>
            <a:r>
              <a:rPr lang="en-GB" dirty="0"/>
              <a:t>The model-centric approach has taken us very far but we can still go further</a:t>
            </a:r>
          </a:p>
          <a:p>
            <a:pPr marL="0" indent="0">
              <a:buNone/>
            </a:pPr>
            <a:r>
              <a:rPr lang="en-GB" dirty="0">
                <a:solidFill>
                  <a:schemeClr val="accent6"/>
                </a:solidFill>
              </a:rPr>
              <a:t>Investing in data pays off</a:t>
            </a:r>
          </a:p>
          <a:p>
            <a:pPr lvl="1"/>
            <a:r>
              <a:rPr lang="en-GB" dirty="0"/>
              <a:t>Yet another reason why having a solid data strategy helps to improve results</a:t>
            </a:r>
          </a:p>
          <a:p>
            <a:endParaRPr lang="en-BE" dirty="0">
              <a:solidFill>
                <a:schemeClr val="accent6"/>
              </a:solidFill>
            </a:endParaRPr>
          </a:p>
        </p:txBody>
      </p:sp>
    </p:spTree>
    <p:extLst>
      <p:ext uri="{BB962C8B-B14F-4D97-AF65-F5344CB8AC3E}">
        <p14:creationId xmlns:p14="http://schemas.microsoft.com/office/powerpoint/2010/main" val="3090740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11315-7C08-A04F-A4A8-C5BC9BA17110}"/>
              </a:ext>
            </a:extLst>
          </p:cNvPr>
          <p:cNvSpPr>
            <a:spLocks noGrp="1"/>
          </p:cNvSpPr>
          <p:nvPr>
            <p:ph type="sldNum" sz="quarter" idx="12"/>
          </p:nvPr>
        </p:nvSpPr>
        <p:spPr/>
        <p:txBody>
          <a:bodyPr/>
          <a:lstStyle/>
          <a:p>
            <a:fld id="{CB40DCDA-36E0-43CF-9ABA-CD86176B7A24}" type="slidenum">
              <a:rPr lang="en-GB" smtClean="0"/>
              <a:pPr/>
              <a:t>48</a:t>
            </a:fld>
            <a:endParaRPr lang="en-GB" dirty="0"/>
          </a:p>
        </p:txBody>
      </p:sp>
      <p:sp>
        <p:nvSpPr>
          <p:cNvPr id="3" name="Title 2">
            <a:extLst>
              <a:ext uri="{FF2B5EF4-FFF2-40B4-BE49-F238E27FC236}">
                <a16:creationId xmlns:a16="http://schemas.microsoft.com/office/drawing/2014/main" id="{8839058E-A336-1849-9251-EA84CBCF30A2}"/>
              </a:ext>
            </a:extLst>
          </p:cNvPr>
          <p:cNvSpPr>
            <a:spLocks noGrp="1"/>
          </p:cNvSpPr>
          <p:nvPr>
            <p:ph type="title"/>
          </p:nvPr>
        </p:nvSpPr>
        <p:spPr>
          <a:xfrm>
            <a:off x="838200" y="761020"/>
            <a:ext cx="8254567" cy="701731"/>
          </a:xfrm>
        </p:spPr>
        <p:txBody>
          <a:bodyPr/>
          <a:lstStyle/>
          <a:p>
            <a:r>
              <a:rPr lang="en-GB" dirty="0"/>
              <a:t>A new systematic framework</a:t>
            </a:r>
            <a:endParaRPr lang="en-BE" dirty="0"/>
          </a:p>
        </p:txBody>
      </p:sp>
      <p:sp>
        <p:nvSpPr>
          <p:cNvPr id="4" name="Content Placeholder 3">
            <a:extLst>
              <a:ext uri="{FF2B5EF4-FFF2-40B4-BE49-F238E27FC236}">
                <a16:creationId xmlns:a16="http://schemas.microsoft.com/office/drawing/2014/main" id="{94213144-3CD6-D647-851F-B8AD3E4E5951}"/>
              </a:ext>
            </a:extLst>
          </p:cNvPr>
          <p:cNvSpPr>
            <a:spLocks noGrp="1"/>
          </p:cNvSpPr>
          <p:nvPr>
            <p:ph idx="1"/>
          </p:nvPr>
        </p:nvSpPr>
        <p:spPr/>
        <p:txBody>
          <a:bodyPr>
            <a:normAutofit/>
          </a:bodyPr>
          <a:lstStyle/>
          <a:p>
            <a:pPr marL="0" indent="0" algn="just">
              <a:buNone/>
            </a:pPr>
            <a:r>
              <a:rPr lang="en-GB" dirty="0">
                <a:solidFill>
                  <a:schemeClr val="accent6"/>
                </a:solidFill>
              </a:rPr>
              <a:t>We know</a:t>
            </a:r>
          </a:p>
          <a:p>
            <a:pPr marL="0" indent="0" algn="just">
              <a:buNone/>
            </a:pPr>
            <a:r>
              <a:rPr lang="en-GB" dirty="0"/>
              <a:t>Making data quality systematic improves general performance</a:t>
            </a:r>
          </a:p>
          <a:p>
            <a:pPr marL="0" indent="0" algn="just">
              <a:buNone/>
            </a:pPr>
            <a:r>
              <a:rPr lang="en-GB" dirty="0">
                <a:solidFill>
                  <a:schemeClr val="accent6"/>
                </a:solidFill>
              </a:rPr>
              <a:t>But…What if?</a:t>
            </a:r>
          </a:p>
          <a:p>
            <a:pPr marL="0" indent="0" algn="just">
              <a:buNone/>
            </a:pPr>
            <a:r>
              <a:rPr lang="en-GB" dirty="0"/>
              <a:t>We use the same principle for the whole project lifecycle</a:t>
            </a:r>
          </a:p>
          <a:p>
            <a:pPr marL="0" indent="0" algn="just">
              <a:buNone/>
            </a:pPr>
            <a:r>
              <a:rPr lang="en-GB" dirty="0">
                <a:solidFill>
                  <a:schemeClr val="accent6"/>
                </a:solidFill>
              </a:rPr>
              <a:t>Enters…</a:t>
            </a:r>
            <a:endParaRPr lang="en-BE" dirty="0">
              <a:solidFill>
                <a:schemeClr val="accent6"/>
              </a:solidFill>
            </a:endParaRPr>
          </a:p>
        </p:txBody>
      </p:sp>
      <p:pic>
        <p:nvPicPr>
          <p:cNvPr id="6" name="Picture 5">
            <a:extLst>
              <a:ext uri="{FF2B5EF4-FFF2-40B4-BE49-F238E27FC236}">
                <a16:creationId xmlns:a16="http://schemas.microsoft.com/office/drawing/2014/main" id="{A44B99FF-64D8-4FD9-9B40-210C0206AB28}"/>
              </a:ext>
            </a:extLst>
          </p:cNvPr>
          <p:cNvPicPr>
            <a:picLocks noChangeAspect="1"/>
          </p:cNvPicPr>
          <p:nvPr/>
        </p:nvPicPr>
        <p:blipFill>
          <a:blip r:embed="rId3"/>
          <a:stretch>
            <a:fillRect/>
          </a:stretch>
        </p:blipFill>
        <p:spPr>
          <a:xfrm>
            <a:off x="1460367" y="4392249"/>
            <a:ext cx="8521833" cy="1964101"/>
          </a:xfrm>
          <a:prstGeom prst="rect">
            <a:avLst/>
          </a:prstGeom>
        </p:spPr>
      </p:pic>
    </p:spTree>
    <p:extLst>
      <p:ext uri="{BB962C8B-B14F-4D97-AF65-F5344CB8AC3E}">
        <p14:creationId xmlns:p14="http://schemas.microsoft.com/office/powerpoint/2010/main" val="3364351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4341424E-24E4-4789-ABD4-42B1266C1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drawing&#10;&#10;Description automatically generated">
            <a:extLst>
              <a:ext uri="{FF2B5EF4-FFF2-40B4-BE49-F238E27FC236}">
                <a16:creationId xmlns:a16="http://schemas.microsoft.com/office/drawing/2014/main" id="{92792AF1-CF7A-497A-8082-5BD4FEBA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91" y="4127693"/>
            <a:ext cx="6195109" cy="1120432"/>
          </a:xfrm>
          <a:prstGeom prst="rect">
            <a:avLst/>
          </a:prstGeom>
        </p:spPr>
      </p:pic>
      <p:pic>
        <p:nvPicPr>
          <p:cNvPr id="14" name="Picture 13" descr="A close up of a logo&#10;&#10;Description automatically generated">
            <a:extLst>
              <a:ext uri="{FF2B5EF4-FFF2-40B4-BE49-F238E27FC236}">
                <a16:creationId xmlns:a16="http://schemas.microsoft.com/office/drawing/2014/main" id="{81A54A54-54BA-409B-8DE9-73831101E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26" y="-75950"/>
            <a:ext cx="4107374" cy="2570317"/>
          </a:xfrm>
          <a:prstGeom prst="rect">
            <a:avLst/>
          </a:prstGeom>
        </p:spPr>
      </p:pic>
      <p:sp>
        <p:nvSpPr>
          <p:cNvPr id="16" name="Title 1">
            <a:extLst>
              <a:ext uri="{FF2B5EF4-FFF2-40B4-BE49-F238E27FC236}">
                <a16:creationId xmlns:a16="http://schemas.microsoft.com/office/drawing/2014/main" id="{177A25C5-D8F6-4BCC-AC40-7EBCC0FE8426}"/>
              </a:ext>
            </a:extLst>
          </p:cNvPr>
          <p:cNvSpPr txBox="1">
            <a:spLocks/>
          </p:cNvSpPr>
          <p:nvPr/>
        </p:nvSpPr>
        <p:spPr>
          <a:xfrm>
            <a:off x="329794" y="2373416"/>
            <a:ext cx="6102953" cy="120032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spc="300">
                <a:solidFill>
                  <a:schemeClr val="tx1"/>
                </a:solidFill>
                <a:latin typeface="+mj-lt"/>
                <a:ea typeface="+mj-ea"/>
                <a:cs typeface="+mj-cs"/>
              </a:defRPr>
            </a:lvl1pPr>
          </a:lstStyle>
          <a:p>
            <a:r>
              <a:rPr lang="en-GB" sz="8000" dirty="0"/>
              <a:t>AI</a:t>
            </a:r>
            <a:r>
              <a:rPr lang="en-GB" sz="8000" dirty="0">
                <a:solidFill>
                  <a:schemeClr val="accent6"/>
                </a:solidFill>
              </a:rPr>
              <a:t>4</a:t>
            </a:r>
            <a:r>
              <a:rPr lang="en-GB" sz="8000" dirty="0"/>
              <a:t>Business</a:t>
            </a:r>
          </a:p>
        </p:txBody>
      </p:sp>
      <p:sp>
        <p:nvSpPr>
          <p:cNvPr id="17" name="Subtitle 2">
            <a:extLst>
              <a:ext uri="{FF2B5EF4-FFF2-40B4-BE49-F238E27FC236}">
                <a16:creationId xmlns:a16="http://schemas.microsoft.com/office/drawing/2014/main" id="{927BE4E0-1614-432F-806B-3A56E29338DE}"/>
              </a:ext>
            </a:extLst>
          </p:cNvPr>
          <p:cNvSpPr txBox="1">
            <a:spLocks/>
          </p:cNvSpPr>
          <p:nvPr/>
        </p:nvSpPr>
        <p:spPr>
          <a:xfrm>
            <a:off x="879907" y="43756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6"/>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i="1" dirty="0"/>
          </a:p>
        </p:txBody>
      </p:sp>
      <p:pic>
        <p:nvPicPr>
          <p:cNvPr id="36866" name="Picture 2" descr="Image result for ctg logo">
            <a:extLst>
              <a:ext uri="{FF2B5EF4-FFF2-40B4-BE49-F238E27FC236}">
                <a16:creationId xmlns:a16="http://schemas.microsoft.com/office/drawing/2014/main" id="{6254EB87-2C0F-4329-BB74-7E30F73627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87" t="15315" r="13548" b="15178"/>
          <a:stretch/>
        </p:blipFill>
        <p:spPr bwMode="auto">
          <a:xfrm>
            <a:off x="4076336" y="664262"/>
            <a:ext cx="1126837" cy="1089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3B6D8E3E-26E4-B34E-98DF-9F15F5E8F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634" y="664262"/>
            <a:ext cx="1418738" cy="1089891"/>
          </a:xfrm>
          <a:prstGeom prst="rect">
            <a:avLst/>
          </a:prstGeom>
        </p:spPr>
      </p:pic>
    </p:spTree>
    <p:extLst>
      <p:ext uri="{BB962C8B-B14F-4D97-AF65-F5344CB8AC3E}">
        <p14:creationId xmlns:p14="http://schemas.microsoft.com/office/powerpoint/2010/main" val="81453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21FFA-E3A3-4A87-B0D6-42AD90229944}"/>
              </a:ext>
            </a:extLst>
          </p:cNvPr>
          <p:cNvSpPr>
            <a:spLocks noGrp="1"/>
          </p:cNvSpPr>
          <p:nvPr>
            <p:ph type="sldNum" sz="quarter" idx="12"/>
          </p:nvPr>
        </p:nvSpPr>
        <p:spPr/>
        <p:txBody>
          <a:bodyPr/>
          <a:lstStyle/>
          <a:p>
            <a:fld id="{CB40DCDA-36E0-43CF-9ABA-CD86176B7A24}" type="slidenum">
              <a:rPr lang="en-GB" smtClean="0"/>
              <a:pPr/>
              <a:t>5</a:t>
            </a:fld>
            <a:endParaRPr lang="en-GB" dirty="0"/>
          </a:p>
        </p:txBody>
      </p:sp>
      <p:sp>
        <p:nvSpPr>
          <p:cNvPr id="3" name="Title 2">
            <a:extLst>
              <a:ext uri="{FF2B5EF4-FFF2-40B4-BE49-F238E27FC236}">
                <a16:creationId xmlns:a16="http://schemas.microsoft.com/office/drawing/2014/main" id="{489DADFD-A8CB-43FA-988C-7DDB51921DDA}"/>
              </a:ext>
            </a:extLst>
          </p:cNvPr>
          <p:cNvSpPr>
            <a:spLocks noGrp="1"/>
          </p:cNvSpPr>
          <p:nvPr>
            <p:ph type="title"/>
          </p:nvPr>
        </p:nvSpPr>
        <p:spPr>
          <a:xfrm>
            <a:off x="838200" y="761020"/>
            <a:ext cx="4950779" cy="701731"/>
          </a:xfrm>
        </p:spPr>
        <p:txBody>
          <a:bodyPr>
            <a:spAutoFit/>
          </a:bodyPr>
          <a:lstStyle/>
          <a:p>
            <a:r>
              <a:rPr lang="en-GB" dirty="0"/>
              <a:t>AI is everywhere</a:t>
            </a:r>
          </a:p>
        </p:txBody>
      </p:sp>
      <p:pic>
        <p:nvPicPr>
          <p:cNvPr id="1026" name="Picture 2" descr="Shoppen bij Alibaba - Lees reviews en gebruik kortingscodes">
            <a:extLst>
              <a:ext uri="{FF2B5EF4-FFF2-40B4-BE49-F238E27FC236}">
                <a16:creationId xmlns:a16="http://schemas.microsoft.com/office/drawing/2014/main" id="{C944565C-A784-914C-982A-6C1B07DAD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6373" y="1586476"/>
            <a:ext cx="1691654" cy="1269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14B0E5-BAF5-024A-9F4B-F5F44B152221}"/>
              </a:ext>
            </a:extLst>
          </p:cNvPr>
          <p:cNvSpPr txBox="1"/>
          <p:nvPr/>
        </p:nvSpPr>
        <p:spPr>
          <a:xfrm>
            <a:off x="8659720" y="2685199"/>
            <a:ext cx="3335016" cy="1200329"/>
          </a:xfrm>
          <a:prstGeom prst="rect">
            <a:avLst/>
          </a:prstGeom>
          <a:noFill/>
        </p:spPr>
        <p:txBody>
          <a:bodyPr wrap="none" rtlCol="0">
            <a:spAutoFit/>
          </a:bodyPr>
          <a:lstStyle/>
          <a:p>
            <a:r>
              <a:rPr lang="en-US" dirty="0"/>
              <a:t>Predict what you buy</a:t>
            </a:r>
          </a:p>
          <a:p>
            <a:r>
              <a:rPr lang="en-US" dirty="0"/>
              <a:t>Generate product descriptions</a:t>
            </a:r>
          </a:p>
          <a:p>
            <a:r>
              <a:rPr lang="en-US" dirty="0"/>
              <a:t>Reduce traffic jams in smart cities</a:t>
            </a:r>
          </a:p>
          <a:p>
            <a:r>
              <a:rPr lang="en-US" dirty="0"/>
              <a:t>Monitor farming crops</a:t>
            </a:r>
          </a:p>
        </p:txBody>
      </p:sp>
      <p:pic>
        <p:nvPicPr>
          <p:cNvPr id="1028" name="Picture 4" descr="Alphabet Inc A (GOOGL) – Buy - Champton">
            <a:extLst>
              <a:ext uri="{FF2B5EF4-FFF2-40B4-BE49-F238E27FC236}">
                <a16:creationId xmlns:a16="http://schemas.microsoft.com/office/drawing/2014/main" id="{7D9CD7F7-94CA-6B41-9CB9-FA66D49F2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06190"/>
            <a:ext cx="2453148" cy="1406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F28FD8-3B06-714B-91F0-80AD85415999}"/>
              </a:ext>
            </a:extLst>
          </p:cNvPr>
          <p:cNvSpPr txBox="1"/>
          <p:nvPr/>
        </p:nvSpPr>
        <p:spPr>
          <a:xfrm>
            <a:off x="930993" y="2980438"/>
            <a:ext cx="3709734" cy="1200329"/>
          </a:xfrm>
          <a:prstGeom prst="rect">
            <a:avLst/>
          </a:prstGeom>
          <a:noFill/>
        </p:spPr>
        <p:txBody>
          <a:bodyPr wrap="none" rtlCol="0">
            <a:spAutoFit/>
          </a:bodyPr>
          <a:lstStyle/>
          <a:p>
            <a:r>
              <a:rPr lang="en-US" dirty="0"/>
              <a:t>Self-driving cars</a:t>
            </a:r>
          </a:p>
          <a:p>
            <a:r>
              <a:rPr lang="en-US" dirty="0"/>
              <a:t>Play several Atari games and Go</a:t>
            </a:r>
          </a:p>
          <a:p>
            <a:r>
              <a:rPr lang="en-US" dirty="0"/>
              <a:t>Voice interface to make phone calls &amp;</a:t>
            </a:r>
          </a:p>
          <a:p>
            <a:r>
              <a:rPr lang="en-US" dirty="0"/>
              <a:t>schedule your appointments</a:t>
            </a:r>
          </a:p>
        </p:txBody>
      </p:sp>
      <p:pic>
        <p:nvPicPr>
          <p:cNvPr id="1030" name="Picture 6" descr="Amazon Integration – Sendcloud Helpcenter">
            <a:extLst>
              <a:ext uri="{FF2B5EF4-FFF2-40B4-BE49-F238E27FC236}">
                <a16:creationId xmlns:a16="http://schemas.microsoft.com/office/drawing/2014/main" id="{10921B6E-9EDB-3246-8ABA-1A593371C6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993" y="4423607"/>
            <a:ext cx="2453148" cy="1031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9485FB-07A8-2441-849E-E99D50C8D5C4}"/>
              </a:ext>
            </a:extLst>
          </p:cNvPr>
          <p:cNvSpPr txBox="1"/>
          <p:nvPr/>
        </p:nvSpPr>
        <p:spPr>
          <a:xfrm>
            <a:off x="1096892" y="5173650"/>
            <a:ext cx="2228752" cy="923330"/>
          </a:xfrm>
          <a:prstGeom prst="rect">
            <a:avLst/>
          </a:prstGeom>
          <a:noFill/>
        </p:spPr>
        <p:txBody>
          <a:bodyPr wrap="none" rtlCol="0">
            <a:spAutoFit/>
          </a:bodyPr>
          <a:lstStyle/>
          <a:p>
            <a:r>
              <a:rPr lang="en-US" dirty="0"/>
              <a:t>Digital assistant Alexa</a:t>
            </a:r>
          </a:p>
          <a:p>
            <a:r>
              <a:rPr lang="en-US" dirty="0"/>
              <a:t>Ship before you buy</a:t>
            </a:r>
          </a:p>
          <a:p>
            <a:r>
              <a:rPr lang="en-US" dirty="0"/>
              <a:t>Buy without checkout</a:t>
            </a:r>
          </a:p>
        </p:txBody>
      </p:sp>
      <p:pic>
        <p:nvPicPr>
          <p:cNvPr id="1032" name="Picture 8" descr="Apple (@Apple) | Twitter">
            <a:extLst>
              <a:ext uri="{FF2B5EF4-FFF2-40B4-BE49-F238E27FC236}">
                <a16:creationId xmlns:a16="http://schemas.microsoft.com/office/drawing/2014/main" id="{78CEA81F-C38D-C24D-97F6-509984BC3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472" y="4296957"/>
            <a:ext cx="1537109" cy="15371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70868-DDB4-C148-8BC0-10A5FC07BFA2}"/>
              </a:ext>
            </a:extLst>
          </p:cNvPr>
          <p:cNvSpPr txBox="1"/>
          <p:nvPr/>
        </p:nvSpPr>
        <p:spPr>
          <a:xfrm>
            <a:off x="9136373" y="5173650"/>
            <a:ext cx="2405787" cy="923330"/>
          </a:xfrm>
          <a:prstGeom prst="rect">
            <a:avLst/>
          </a:prstGeom>
          <a:noFill/>
        </p:spPr>
        <p:txBody>
          <a:bodyPr wrap="none" rtlCol="0">
            <a:spAutoFit/>
          </a:bodyPr>
          <a:lstStyle/>
          <a:p>
            <a:r>
              <a:rPr lang="en-US" dirty="0" err="1"/>
              <a:t>FaceID</a:t>
            </a:r>
            <a:r>
              <a:rPr lang="en-US" dirty="0"/>
              <a:t> &amp; Siri</a:t>
            </a:r>
          </a:p>
          <a:p>
            <a:r>
              <a:rPr lang="en-US" dirty="0"/>
              <a:t>Song recommendations</a:t>
            </a:r>
          </a:p>
          <a:p>
            <a:r>
              <a:rPr lang="en-US" dirty="0"/>
              <a:t>Navigation in Maps</a:t>
            </a:r>
          </a:p>
        </p:txBody>
      </p:sp>
      <p:pic>
        <p:nvPicPr>
          <p:cNvPr id="1034" name="Picture 10" descr="IBM gebruikt World Community Grid om te profiteren van COVID-19-onderzoek">
            <a:extLst>
              <a:ext uri="{FF2B5EF4-FFF2-40B4-BE49-F238E27FC236}">
                <a16:creationId xmlns:a16="http://schemas.microsoft.com/office/drawing/2014/main" id="{FC45B024-7ED3-F64B-8550-88D0E68E2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4116" y="1661651"/>
            <a:ext cx="2123768" cy="11946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7134AC-0F12-AB4C-9415-2B165EC2FE26}"/>
              </a:ext>
            </a:extLst>
          </p:cNvPr>
          <p:cNvSpPr txBox="1"/>
          <p:nvPr/>
        </p:nvSpPr>
        <p:spPr>
          <a:xfrm>
            <a:off x="5034116" y="2805423"/>
            <a:ext cx="3122009" cy="1200329"/>
          </a:xfrm>
          <a:prstGeom prst="rect">
            <a:avLst/>
          </a:prstGeom>
          <a:noFill/>
        </p:spPr>
        <p:txBody>
          <a:bodyPr wrap="none" rtlCol="0">
            <a:spAutoFit/>
          </a:bodyPr>
          <a:lstStyle/>
          <a:p>
            <a:r>
              <a:rPr lang="en-US" dirty="0"/>
              <a:t>Man vs. machine competitions:</a:t>
            </a:r>
          </a:p>
          <a:p>
            <a:r>
              <a:rPr lang="en-US" dirty="0"/>
              <a:t>Deep Blue (chess)</a:t>
            </a:r>
          </a:p>
          <a:p>
            <a:r>
              <a:rPr lang="en-US" dirty="0"/>
              <a:t>Watson (tv quiz Jeopardy)</a:t>
            </a:r>
          </a:p>
          <a:p>
            <a:r>
              <a:rPr lang="en-US" dirty="0"/>
              <a:t>Debater (professional debates)</a:t>
            </a:r>
          </a:p>
        </p:txBody>
      </p:sp>
      <p:pic>
        <p:nvPicPr>
          <p:cNvPr id="1036" name="Picture 12" descr="Netflix - Apps op Google Play">
            <a:extLst>
              <a:ext uri="{FF2B5EF4-FFF2-40B4-BE49-F238E27FC236}">
                <a16:creationId xmlns:a16="http://schemas.microsoft.com/office/drawing/2014/main" id="{12C28610-13AC-6849-B12B-6C2E7A66AB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4116" y="4421559"/>
            <a:ext cx="2061786" cy="10067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4B06D9D-7AD4-B84F-8351-B31DA337F695}"/>
              </a:ext>
            </a:extLst>
          </p:cNvPr>
          <p:cNvSpPr txBox="1"/>
          <p:nvPr/>
        </p:nvSpPr>
        <p:spPr>
          <a:xfrm>
            <a:off x="4945626" y="5476111"/>
            <a:ext cx="3816814" cy="923330"/>
          </a:xfrm>
          <a:prstGeom prst="rect">
            <a:avLst/>
          </a:prstGeom>
          <a:noFill/>
        </p:spPr>
        <p:txBody>
          <a:bodyPr wrap="none" rtlCol="0">
            <a:spAutoFit/>
          </a:bodyPr>
          <a:lstStyle/>
          <a:p>
            <a:r>
              <a:rPr lang="en-US" dirty="0"/>
              <a:t>Content recommendations</a:t>
            </a:r>
          </a:p>
          <a:p>
            <a:r>
              <a:rPr lang="en-US" dirty="0"/>
              <a:t>Optimized streaming</a:t>
            </a:r>
          </a:p>
          <a:p>
            <a:r>
              <a:rPr lang="en-US" dirty="0"/>
              <a:t>Autogenerate personalized thumbnails</a:t>
            </a:r>
          </a:p>
        </p:txBody>
      </p:sp>
    </p:spTree>
    <p:extLst>
      <p:ext uri="{BB962C8B-B14F-4D97-AF65-F5344CB8AC3E}">
        <p14:creationId xmlns:p14="http://schemas.microsoft.com/office/powerpoint/2010/main" val="125458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6</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9078447" cy="701731"/>
          </a:xfrm>
        </p:spPr>
        <p:txBody>
          <a:bodyPr/>
          <a:lstStyle/>
          <a:p>
            <a:r>
              <a:rPr lang="en-GB" dirty="0"/>
              <a:t>Example: AI in the banking sector</a:t>
            </a:r>
            <a:endParaRPr lang="en-BE" dirty="0"/>
          </a:p>
        </p:txBody>
      </p:sp>
      <p:pic>
        <p:nvPicPr>
          <p:cNvPr id="8" name="Graphic 7" descr="Robot outline">
            <a:extLst>
              <a:ext uri="{FF2B5EF4-FFF2-40B4-BE49-F238E27FC236}">
                <a16:creationId xmlns:a16="http://schemas.microsoft.com/office/drawing/2014/main" id="{7477D740-FE65-2949-BB25-673756EED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418301"/>
            <a:ext cx="914400" cy="914400"/>
          </a:xfrm>
          <a:prstGeom prst="rect">
            <a:avLst/>
          </a:prstGeom>
        </p:spPr>
      </p:pic>
      <p:sp>
        <p:nvSpPr>
          <p:cNvPr id="9" name="TextBox 8">
            <a:extLst>
              <a:ext uri="{FF2B5EF4-FFF2-40B4-BE49-F238E27FC236}">
                <a16:creationId xmlns:a16="http://schemas.microsoft.com/office/drawing/2014/main" id="{630DC06C-60B0-B84F-93DE-00874CB0C2FB}"/>
              </a:ext>
            </a:extLst>
          </p:cNvPr>
          <p:cNvSpPr txBox="1"/>
          <p:nvPr/>
        </p:nvSpPr>
        <p:spPr>
          <a:xfrm>
            <a:off x="925923" y="3332701"/>
            <a:ext cx="2149884" cy="369332"/>
          </a:xfrm>
          <a:prstGeom prst="rect">
            <a:avLst/>
          </a:prstGeom>
          <a:noFill/>
        </p:spPr>
        <p:txBody>
          <a:bodyPr wrap="none" rtlCol="0">
            <a:spAutoFit/>
          </a:bodyPr>
          <a:lstStyle/>
          <a:p>
            <a:r>
              <a:rPr lang="en-US" dirty="0"/>
              <a:t>AI-powered chatbots</a:t>
            </a:r>
          </a:p>
        </p:txBody>
      </p:sp>
      <p:pic>
        <p:nvPicPr>
          <p:cNvPr id="11" name="Graphic 10" descr="Smart Phone outline">
            <a:extLst>
              <a:ext uri="{FF2B5EF4-FFF2-40B4-BE49-F238E27FC236}">
                <a16:creationId xmlns:a16="http://schemas.microsoft.com/office/drawing/2014/main" id="{0D7063FA-08CF-AE4D-92F2-B259CB900A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8526" y="2719877"/>
            <a:ext cx="555523" cy="555523"/>
          </a:xfrm>
          <a:prstGeom prst="rect">
            <a:avLst/>
          </a:prstGeom>
        </p:spPr>
      </p:pic>
      <p:pic>
        <p:nvPicPr>
          <p:cNvPr id="13" name="Graphic 12" descr="Laptop outline">
            <a:extLst>
              <a:ext uri="{FF2B5EF4-FFF2-40B4-BE49-F238E27FC236}">
                <a16:creationId xmlns:a16="http://schemas.microsoft.com/office/drawing/2014/main" id="{DAA4D5C1-21CD-EC4C-8600-5CFCE99C27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9437" y="2292731"/>
            <a:ext cx="1221600" cy="1221600"/>
          </a:xfrm>
          <a:prstGeom prst="rect">
            <a:avLst/>
          </a:prstGeom>
        </p:spPr>
      </p:pic>
      <p:pic>
        <p:nvPicPr>
          <p:cNvPr id="17" name="Content Placeholder 16" descr="Chat outline">
            <a:extLst>
              <a:ext uri="{FF2B5EF4-FFF2-40B4-BE49-F238E27FC236}">
                <a16:creationId xmlns:a16="http://schemas.microsoft.com/office/drawing/2014/main" id="{A63C3F4F-0CC6-E640-8400-64E59F601B3F}"/>
              </a:ext>
            </a:extLst>
          </p:cNvPr>
          <p:cNvPicPr>
            <a:picLocks noGrp="1" noChangeAspect="1"/>
          </p:cNvPicPr>
          <p:nvPr>
            <p:ph idx="1"/>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95400" y="1961101"/>
            <a:ext cx="914400" cy="914400"/>
          </a:xfrm>
        </p:spPr>
      </p:pic>
      <p:sp>
        <p:nvSpPr>
          <p:cNvPr id="18" name="TextBox 17">
            <a:extLst>
              <a:ext uri="{FF2B5EF4-FFF2-40B4-BE49-F238E27FC236}">
                <a16:creationId xmlns:a16="http://schemas.microsoft.com/office/drawing/2014/main" id="{71052415-78B0-5348-BB1A-351B94BAFD53}"/>
              </a:ext>
            </a:extLst>
          </p:cNvPr>
          <p:cNvSpPr txBox="1"/>
          <p:nvPr/>
        </p:nvSpPr>
        <p:spPr>
          <a:xfrm>
            <a:off x="4758526" y="3329665"/>
            <a:ext cx="2137573" cy="369332"/>
          </a:xfrm>
          <a:prstGeom prst="rect">
            <a:avLst/>
          </a:prstGeom>
          <a:noFill/>
        </p:spPr>
        <p:txBody>
          <a:bodyPr wrap="none" rtlCol="0">
            <a:spAutoFit/>
          </a:bodyPr>
          <a:lstStyle/>
          <a:p>
            <a:r>
              <a:rPr lang="en-US" dirty="0"/>
              <a:t>Mobile banking apps</a:t>
            </a:r>
          </a:p>
        </p:txBody>
      </p:sp>
      <p:pic>
        <p:nvPicPr>
          <p:cNvPr id="20" name="Graphic 19" descr="Money outline">
            <a:extLst>
              <a:ext uri="{FF2B5EF4-FFF2-40B4-BE49-F238E27FC236}">
                <a16:creationId xmlns:a16="http://schemas.microsoft.com/office/drawing/2014/main" id="{034CAF96-33E8-904C-B1CF-C4A06D28265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19360" y="2418301"/>
            <a:ext cx="914400" cy="914400"/>
          </a:xfrm>
          <a:prstGeom prst="rect">
            <a:avLst/>
          </a:prstGeom>
        </p:spPr>
      </p:pic>
      <p:pic>
        <p:nvPicPr>
          <p:cNvPr id="22" name="Graphic 21" descr="Bank outline">
            <a:extLst>
              <a:ext uri="{FF2B5EF4-FFF2-40B4-BE49-F238E27FC236}">
                <a16:creationId xmlns:a16="http://schemas.microsoft.com/office/drawing/2014/main" id="{EE19F5F1-65CD-B046-B128-F986F79059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8818" y="2361000"/>
            <a:ext cx="914400" cy="914400"/>
          </a:xfrm>
          <a:prstGeom prst="rect">
            <a:avLst/>
          </a:prstGeom>
        </p:spPr>
      </p:pic>
      <p:sp>
        <p:nvSpPr>
          <p:cNvPr id="23" name="TextBox 22">
            <a:extLst>
              <a:ext uri="{FF2B5EF4-FFF2-40B4-BE49-F238E27FC236}">
                <a16:creationId xmlns:a16="http://schemas.microsoft.com/office/drawing/2014/main" id="{8B538794-BFB2-E14D-8B5E-A8F0683179B1}"/>
              </a:ext>
            </a:extLst>
          </p:cNvPr>
          <p:cNvSpPr txBox="1"/>
          <p:nvPr/>
        </p:nvSpPr>
        <p:spPr>
          <a:xfrm>
            <a:off x="8578818" y="3329665"/>
            <a:ext cx="2366417" cy="369332"/>
          </a:xfrm>
          <a:prstGeom prst="rect">
            <a:avLst/>
          </a:prstGeom>
          <a:noFill/>
        </p:spPr>
        <p:txBody>
          <a:bodyPr wrap="none" rtlCol="0">
            <a:spAutoFit/>
          </a:bodyPr>
          <a:lstStyle/>
          <a:p>
            <a:r>
              <a:rPr lang="en-US" dirty="0"/>
              <a:t>Loan default prediction</a:t>
            </a:r>
          </a:p>
        </p:txBody>
      </p:sp>
      <p:pic>
        <p:nvPicPr>
          <p:cNvPr id="25" name="Graphic 24" descr="Robber outline">
            <a:extLst>
              <a:ext uri="{FF2B5EF4-FFF2-40B4-BE49-F238E27FC236}">
                <a16:creationId xmlns:a16="http://schemas.microsoft.com/office/drawing/2014/main" id="{A657382E-617D-554E-B5B0-0A13EDA13D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8200" y="4446639"/>
            <a:ext cx="914400" cy="914400"/>
          </a:xfrm>
          <a:prstGeom prst="rect">
            <a:avLst/>
          </a:prstGeom>
        </p:spPr>
      </p:pic>
      <p:pic>
        <p:nvPicPr>
          <p:cNvPr id="27" name="Graphic 26" descr="Handcuffs outline">
            <a:extLst>
              <a:ext uri="{FF2B5EF4-FFF2-40B4-BE49-F238E27FC236}">
                <a16:creationId xmlns:a16="http://schemas.microsoft.com/office/drawing/2014/main" id="{7092E8FF-FF29-AA46-A972-0E4A8293BE2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52600" y="4535035"/>
            <a:ext cx="737607" cy="737607"/>
          </a:xfrm>
          <a:prstGeom prst="rect">
            <a:avLst/>
          </a:prstGeom>
        </p:spPr>
      </p:pic>
      <p:sp>
        <p:nvSpPr>
          <p:cNvPr id="28" name="TextBox 27">
            <a:extLst>
              <a:ext uri="{FF2B5EF4-FFF2-40B4-BE49-F238E27FC236}">
                <a16:creationId xmlns:a16="http://schemas.microsoft.com/office/drawing/2014/main" id="{CDB5D183-9096-C04F-AA26-4FCDD969A252}"/>
              </a:ext>
            </a:extLst>
          </p:cNvPr>
          <p:cNvSpPr txBox="1"/>
          <p:nvPr/>
        </p:nvSpPr>
        <p:spPr>
          <a:xfrm>
            <a:off x="925923" y="5449435"/>
            <a:ext cx="1670201" cy="369332"/>
          </a:xfrm>
          <a:prstGeom prst="rect">
            <a:avLst/>
          </a:prstGeom>
          <a:noFill/>
        </p:spPr>
        <p:txBody>
          <a:bodyPr wrap="none" rtlCol="0">
            <a:spAutoFit/>
          </a:bodyPr>
          <a:lstStyle/>
          <a:p>
            <a:r>
              <a:rPr lang="en-US" dirty="0"/>
              <a:t>Fraud detection</a:t>
            </a:r>
          </a:p>
        </p:txBody>
      </p:sp>
      <p:pic>
        <p:nvPicPr>
          <p:cNvPr id="30" name="Graphic 29" descr="Internet Of Things outline">
            <a:extLst>
              <a:ext uri="{FF2B5EF4-FFF2-40B4-BE49-F238E27FC236}">
                <a16:creationId xmlns:a16="http://schemas.microsoft.com/office/drawing/2014/main" id="{55E4384C-D89A-174E-8DCD-265935AF109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30307" y="4368667"/>
            <a:ext cx="1078259" cy="1078259"/>
          </a:xfrm>
          <a:prstGeom prst="rect">
            <a:avLst/>
          </a:prstGeom>
        </p:spPr>
      </p:pic>
      <p:pic>
        <p:nvPicPr>
          <p:cNvPr id="32" name="Graphic 31" descr="Web cam outline">
            <a:extLst>
              <a:ext uri="{FF2B5EF4-FFF2-40B4-BE49-F238E27FC236}">
                <a16:creationId xmlns:a16="http://schemas.microsoft.com/office/drawing/2014/main" id="{5811D382-674E-4946-BD2D-A0EEF403FF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6236" y="4532526"/>
            <a:ext cx="914400" cy="914400"/>
          </a:xfrm>
          <a:prstGeom prst="rect">
            <a:avLst/>
          </a:prstGeom>
        </p:spPr>
      </p:pic>
      <p:sp>
        <p:nvSpPr>
          <p:cNvPr id="33" name="TextBox 32">
            <a:extLst>
              <a:ext uri="{FF2B5EF4-FFF2-40B4-BE49-F238E27FC236}">
                <a16:creationId xmlns:a16="http://schemas.microsoft.com/office/drawing/2014/main" id="{CAF65865-A9C1-7649-AE41-C880CACD3C79}"/>
              </a:ext>
            </a:extLst>
          </p:cNvPr>
          <p:cNvSpPr txBox="1"/>
          <p:nvPr/>
        </p:nvSpPr>
        <p:spPr>
          <a:xfrm>
            <a:off x="4938395" y="5449435"/>
            <a:ext cx="1532471" cy="369332"/>
          </a:xfrm>
          <a:prstGeom prst="rect">
            <a:avLst/>
          </a:prstGeom>
          <a:noFill/>
        </p:spPr>
        <p:txBody>
          <a:bodyPr wrap="none" rtlCol="0">
            <a:spAutoFit/>
          </a:bodyPr>
          <a:lstStyle/>
          <a:p>
            <a:r>
              <a:rPr lang="en-US" dirty="0"/>
              <a:t>Cyber-security</a:t>
            </a:r>
          </a:p>
        </p:txBody>
      </p:sp>
      <p:pic>
        <p:nvPicPr>
          <p:cNvPr id="35" name="Graphic 34" descr="Continuous Improvement outline">
            <a:extLst>
              <a:ext uri="{FF2B5EF4-FFF2-40B4-BE49-F238E27FC236}">
                <a16:creationId xmlns:a16="http://schemas.microsoft.com/office/drawing/2014/main" id="{C669CF35-AEE1-D64C-98D6-0C15B9E9D34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74239" y="4603650"/>
            <a:ext cx="914400" cy="914400"/>
          </a:xfrm>
          <a:prstGeom prst="rect">
            <a:avLst/>
          </a:prstGeom>
        </p:spPr>
      </p:pic>
      <p:pic>
        <p:nvPicPr>
          <p:cNvPr id="37" name="Graphic 36" descr="Search Inventory outline">
            <a:extLst>
              <a:ext uri="{FF2B5EF4-FFF2-40B4-BE49-F238E27FC236}">
                <a16:creationId xmlns:a16="http://schemas.microsoft.com/office/drawing/2014/main" id="{31777F8E-DC8E-7A43-AEFA-0895D589BF2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99736" y="4603650"/>
            <a:ext cx="914400" cy="914400"/>
          </a:xfrm>
          <a:prstGeom prst="rect">
            <a:avLst/>
          </a:prstGeom>
        </p:spPr>
      </p:pic>
      <p:sp>
        <p:nvSpPr>
          <p:cNvPr id="38" name="TextBox 37">
            <a:extLst>
              <a:ext uri="{FF2B5EF4-FFF2-40B4-BE49-F238E27FC236}">
                <a16:creationId xmlns:a16="http://schemas.microsoft.com/office/drawing/2014/main" id="{5C18A2AE-8869-4E44-BB3E-3321F3BE1B38}"/>
              </a:ext>
            </a:extLst>
          </p:cNvPr>
          <p:cNvSpPr txBox="1"/>
          <p:nvPr/>
        </p:nvSpPr>
        <p:spPr>
          <a:xfrm>
            <a:off x="8699736" y="5518050"/>
            <a:ext cx="2663934" cy="369332"/>
          </a:xfrm>
          <a:prstGeom prst="rect">
            <a:avLst/>
          </a:prstGeom>
          <a:noFill/>
        </p:spPr>
        <p:txBody>
          <a:bodyPr wrap="none" rtlCol="0">
            <a:spAutoFit/>
          </a:bodyPr>
          <a:lstStyle/>
          <a:p>
            <a:r>
              <a:rPr lang="en-US" dirty="0"/>
              <a:t>Product cross- or upselling</a:t>
            </a:r>
          </a:p>
        </p:txBody>
      </p:sp>
    </p:spTree>
    <p:extLst>
      <p:ext uri="{BB962C8B-B14F-4D97-AF65-F5344CB8AC3E}">
        <p14:creationId xmlns:p14="http://schemas.microsoft.com/office/powerpoint/2010/main" val="316010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4C01D-F08F-A44E-90EA-D49014D76DC4}"/>
              </a:ext>
            </a:extLst>
          </p:cNvPr>
          <p:cNvSpPr>
            <a:spLocks noGrp="1"/>
          </p:cNvSpPr>
          <p:nvPr>
            <p:ph type="sldNum" sz="quarter" idx="12"/>
          </p:nvPr>
        </p:nvSpPr>
        <p:spPr/>
        <p:txBody>
          <a:bodyPr/>
          <a:lstStyle/>
          <a:p>
            <a:fld id="{CB40DCDA-36E0-43CF-9ABA-CD86176B7A24}" type="slidenum">
              <a:rPr lang="en-GB" smtClean="0"/>
              <a:pPr/>
              <a:t>7</a:t>
            </a:fld>
            <a:endParaRPr lang="en-GB" dirty="0"/>
          </a:p>
        </p:txBody>
      </p:sp>
      <p:sp>
        <p:nvSpPr>
          <p:cNvPr id="3" name="Title 2">
            <a:extLst>
              <a:ext uri="{FF2B5EF4-FFF2-40B4-BE49-F238E27FC236}">
                <a16:creationId xmlns:a16="http://schemas.microsoft.com/office/drawing/2014/main" id="{F25440CD-BFB5-FA41-9C33-B30BA8E64404}"/>
              </a:ext>
            </a:extLst>
          </p:cNvPr>
          <p:cNvSpPr>
            <a:spLocks noGrp="1"/>
          </p:cNvSpPr>
          <p:nvPr>
            <p:ph type="title"/>
          </p:nvPr>
        </p:nvSpPr>
        <p:spPr>
          <a:xfrm>
            <a:off x="838200" y="761020"/>
            <a:ext cx="8369984" cy="701731"/>
          </a:xfrm>
        </p:spPr>
        <p:txBody>
          <a:bodyPr/>
          <a:lstStyle/>
          <a:p>
            <a:r>
              <a:rPr lang="en-GB" dirty="0"/>
              <a:t>If AI systems are everywhere…</a:t>
            </a:r>
            <a:endParaRPr lang="en-BE" dirty="0"/>
          </a:p>
        </p:txBody>
      </p:sp>
      <p:sp>
        <p:nvSpPr>
          <p:cNvPr id="4" name="Content Placeholder 3">
            <a:extLst>
              <a:ext uri="{FF2B5EF4-FFF2-40B4-BE49-F238E27FC236}">
                <a16:creationId xmlns:a16="http://schemas.microsoft.com/office/drawing/2014/main" id="{63BF5ADA-91AC-1A49-B8C6-A532A2EE117C}"/>
              </a:ext>
            </a:extLst>
          </p:cNvPr>
          <p:cNvSpPr>
            <a:spLocks noGrp="1"/>
          </p:cNvSpPr>
          <p:nvPr>
            <p:ph idx="1"/>
          </p:nvPr>
        </p:nvSpPr>
        <p:spPr>
          <a:xfrm>
            <a:off x="838200" y="1733881"/>
            <a:ext cx="10515600" cy="4351338"/>
          </a:xfrm>
        </p:spPr>
        <p:txBody>
          <a:bodyPr>
            <a:normAutofit/>
          </a:bodyPr>
          <a:lstStyle/>
          <a:p>
            <a:pPr algn="just"/>
            <a:endParaRPr lang="en-GB" i="1" dirty="0"/>
          </a:p>
          <a:p>
            <a:pPr algn="just"/>
            <a:r>
              <a:rPr lang="en-GB" i="1" dirty="0"/>
              <a:t>How easy is it to build an AI solution?</a:t>
            </a:r>
          </a:p>
          <a:p>
            <a:pPr algn="just"/>
            <a:r>
              <a:rPr lang="en-GB" i="1" dirty="0"/>
              <a:t>What are the requirements to build an AI solution?</a:t>
            </a:r>
          </a:p>
          <a:p>
            <a:pPr algn="just"/>
            <a:r>
              <a:rPr lang="en-GB" i="1" dirty="0"/>
              <a:t>Is building an AI solution the same as building any piece of software?</a:t>
            </a:r>
          </a:p>
          <a:p>
            <a:pPr algn="just"/>
            <a:r>
              <a:rPr lang="en-GB" i="1" dirty="0"/>
              <a:t>What are the challenges to make my AI solution work?</a:t>
            </a:r>
          </a:p>
          <a:p>
            <a:pPr algn="just"/>
            <a:r>
              <a:rPr lang="en-GB" i="1" dirty="0"/>
              <a:t>What kind of special tools do I need to build an AI solution?</a:t>
            </a:r>
          </a:p>
          <a:p>
            <a:pPr marL="0" indent="0">
              <a:buNone/>
            </a:pPr>
            <a:r>
              <a:rPr lang="en-GB" dirty="0">
                <a:solidFill>
                  <a:srgbClr val="333333"/>
                </a:solidFill>
                <a:latin typeface="Georgia" panose="02040502050405020303" pitchFamily="18" charset="0"/>
              </a:rPr>
              <a:t>									</a:t>
            </a:r>
            <a:endParaRPr lang="en-GB" i="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2409369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988273-D91D-DB4F-BAC9-DABE38123B22}"/>
              </a:ext>
            </a:extLst>
          </p:cNvPr>
          <p:cNvSpPr>
            <a:spLocks noGrp="1"/>
          </p:cNvSpPr>
          <p:nvPr>
            <p:ph type="sldNum" sz="quarter" idx="12"/>
          </p:nvPr>
        </p:nvSpPr>
        <p:spPr/>
        <p:txBody>
          <a:bodyPr/>
          <a:lstStyle/>
          <a:p>
            <a:fld id="{CB40DCDA-36E0-43CF-9ABA-CD86176B7A24}" type="slidenum">
              <a:rPr lang="en-GB" smtClean="0"/>
              <a:t>8</a:t>
            </a:fld>
            <a:endParaRPr lang="en-GB"/>
          </a:p>
        </p:txBody>
      </p:sp>
      <p:sp>
        <p:nvSpPr>
          <p:cNvPr id="5" name="Title 4">
            <a:extLst>
              <a:ext uri="{FF2B5EF4-FFF2-40B4-BE49-F238E27FC236}">
                <a16:creationId xmlns:a16="http://schemas.microsoft.com/office/drawing/2014/main" id="{326E46AE-B4B0-424B-A92B-223B8DF31882}"/>
              </a:ext>
            </a:extLst>
          </p:cNvPr>
          <p:cNvSpPr>
            <a:spLocks noGrp="1"/>
          </p:cNvSpPr>
          <p:nvPr>
            <p:ph type="title"/>
          </p:nvPr>
        </p:nvSpPr>
        <p:spPr>
          <a:xfrm>
            <a:off x="838200" y="761020"/>
            <a:ext cx="9604039" cy="701731"/>
          </a:xfrm>
        </p:spPr>
        <p:txBody>
          <a:bodyPr/>
          <a:lstStyle/>
          <a:p>
            <a:r>
              <a:rPr lang="en-US" dirty="0"/>
              <a:t>Why are AI solutions so difficult?</a:t>
            </a:r>
          </a:p>
        </p:txBody>
      </p:sp>
      <p:graphicFrame>
        <p:nvGraphicFramePr>
          <p:cNvPr id="6" name="Content Placeholder 5">
            <a:extLst>
              <a:ext uri="{FF2B5EF4-FFF2-40B4-BE49-F238E27FC236}">
                <a16:creationId xmlns:a16="http://schemas.microsoft.com/office/drawing/2014/main" id="{792A754C-DD47-6A40-9834-5AF7E3781BB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06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E6A2D-C24B-46E3-8582-67CF54525C52}"/>
              </a:ext>
            </a:extLst>
          </p:cNvPr>
          <p:cNvSpPr>
            <a:spLocks noGrp="1"/>
          </p:cNvSpPr>
          <p:nvPr>
            <p:ph type="sldNum" sz="quarter" idx="12"/>
          </p:nvPr>
        </p:nvSpPr>
        <p:spPr/>
        <p:txBody>
          <a:bodyPr/>
          <a:lstStyle/>
          <a:p>
            <a:fld id="{CB40DCDA-36E0-43CF-9ABA-CD86176B7A24}" type="slidenum">
              <a:rPr lang="en-GB" smtClean="0"/>
              <a:t>9</a:t>
            </a:fld>
            <a:endParaRPr lang="en-GB"/>
          </a:p>
        </p:txBody>
      </p:sp>
      <p:sp>
        <p:nvSpPr>
          <p:cNvPr id="5" name="Title 4">
            <a:extLst>
              <a:ext uri="{FF2B5EF4-FFF2-40B4-BE49-F238E27FC236}">
                <a16:creationId xmlns:a16="http://schemas.microsoft.com/office/drawing/2014/main" id="{169CF59F-7607-45FC-8172-4314B4AFD1CE}"/>
              </a:ext>
            </a:extLst>
          </p:cNvPr>
          <p:cNvSpPr>
            <a:spLocks noGrp="1"/>
          </p:cNvSpPr>
          <p:nvPr>
            <p:ph type="title"/>
          </p:nvPr>
        </p:nvSpPr>
        <p:spPr>
          <a:xfrm>
            <a:off x="838200" y="761020"/>
            <a:ext cx="8089587" cy="701731"/>
          </a:xfrm>
        </p:spPr>
        <p:txBody>
          <a:bodyPr>
            <a:spAutoFit/>
          </a:bodyPr>
          <a:lstStyle/>
          <a:p>
            <a:r>
              <a:rPr lang="en-GB" dirty="0"/>
              <a:t>AI requires high collaboration</a:t>
            </a:r>
          </a:p>
        </p:txBody>
      </p:sp>
      <p:sp>
        <p:nvSpPr>
          <p:cNvPr id="2" name="Rectangle 1">
            <a:extLst>
              <a:ext uri="{FF2B5EF4-FFF2-40B4-BE49-F238E27FC236}">
                <a16:creationId xmlns:a16="http://schemas.microsoft.com/office/drawing/2014/main" id="{88C0C1B4-8261-47D9-B2A4-84F35E7C10A2}"/>
              </a:ext>
            </a:extLst>
          </p:cNvPr>
          <p:cNvSpPr/>
          <p:nvPr/>
        </p:nvSpPr>
        <p:spPr>
          <a:xfrm>
            <a:off x="10362641" y="6176389"/>
            <a:ext cx="885264" cy="24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0921FEA-AE86-9A48-ADCF-5D5DE6A30F2D}"/>
              </a:ext>
            </a:extLst>
          </p:cNvPr>
          <p:cNvSpPr/>
          <p:nvPr/>
        </p:nvSpPr>
        <p:spPr>
          <a:xfrm>
            <a:off x="10190136" y="6176389"/>
            <a:ext cx="340962" cy="2424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agram&#10;&#10;Description automatically generated">
            <a:extLst>
              <a:ext uri="{FF2B5EF4-FFF2-40B4-BE49-F238E27FC236}">
                <a16:creationId xmlns:a16="http://schemas.microsoft.com/office/drawing/2014/main" id="{E6511A20-B9E7-4DA7-8CC5-8DCC1C4914AF}"/>
              </a:ext>
            </a:extLst>
          </p:cNvPr>
          <p:cNvPicPr>
            <a:picLocks noChangeAspect="1"/>
          </p:cNvPicPr>
          <p:nvPr/>
        </p:nvPicPr>
        <p:blipFill>
          <a:blip r:embed="rId3"/>
          <a:stretch>
            <a:fillRect/>
          </a:stretch>
        </p:blipFill>
        <p:spPr>
          <a:xfrm>
            <a:off x="2347855" y="1861675"/>
            <a:ext cx="7143750" cy="4095750"/>
          </a:xfrm>
          <a:prstGeom prst="rect">
            <a:avLst/>
          </a:prstGeom>
        </p:spPr>
      </p:pic>
    </p:spTree>
    <p:extLst>
      <p:ext uri="{BB962C8B-B14F-4D97-AF65-F5344CB8AC3E}">
        <p14:creationId xmlns:p14="http://schemas.microsoft.com/office/powerpoint/2010/main" val="1942443824"/>
      </p:ext>
    </p:extLst>
  </p:cSld>
  <p:clrMapOvr>
    <a:masterClrMapping/>
  </p:clrMapOvr>
</p:sld>
</file>

<file path=ppt/theme/theme1.xml><?xml version="1.0" encoding="utf-8"?>
<a:theme xmlns:a="http://schemas.openxmlformats.org/drawingml/2006/main" name="Office Theme">
  <a:themeElements>
    <a:clrScheme name="PL">
      <a:dk1>
        <a:sysClr val="windowText" lastClr="000000"/>
      </a:dk1>
      <a:lt1>
        <a:sysClr val="window" lastClr="FFFFFF"/>
      </a:lt1>
      <a:dk2>
        <a:srgbClr val="000000"/>
      </a:dk2>
      <a:lt2>
        <a:srgbClr val="FFFFFF"/>
      </a:lt2>
      <a:accent1>
        <a:srgbClr val="26146F"/>
      </a:accent1>
      <a:accent2>
        <a:srgbClr val="270363"/>
      </a:accent2>
      <a:accent3>
        <a:srgbClr val="380FA8"/>
      </a:accent3>
      <a:accent4>
        <a:srgbClr val="6213A5"/>
      </a:accent4>
      <a:accent5>
        <a:srgbClr val="C41698"/>
      </a:accent5>
      <a:accent6>
        <a:srgbClr val="DB3C97"/>
      </a:accent6>
      <a:hlink>
        <a:srgbClr val="000000"/>
      </a:hlink>
      <a:folHlink>
        <a:srgbClr val="000000"/>
      </a:folHlink>
    </a:clrScheme>
    <a:fontScheme name="PL">
      <a:majorFont>
        <a:latin typeface="Kani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10771</TotalTime>
  <Words>10913</Words>
  <Application>Microsoft Macintosh PowerPoint</Application>
  <PresentationFormat>Widescreen</PresentationFormat>
  <Paragraphs>635</Paragraphs>
  <Slides>49</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Agency FB</vt:lpstr>
      <vt:lpstr>Arial</vt:lpstr>
      <vt:lpstr>Calibri</vt:lpstr>
      <vt:lpstr>FFMarkWebProBook</vt:lpstr>
      <vt:lpstr>Georgia</vt:lpstr>
      <vt:lpstr>Grotesque</vt:lpstr>
      <vt:lpstr>Kanit</vt:lpstr>
      <vt:lpstr>Montserrat</vt:lpstr>
      <vt:lpstr>Raleway</vt:lpstr>
      <vt:lpstr>Source Sans Pro</vt:lpstr>
      <vt:lpstr>Office Theme</vt:lpstr>
      <vt:lpstr>AI4Business Deploying AI Solutions</vt:lpstr>
      <vt:lpstr>Roadmap AI4Business</vt:lpstr>
      <vt:lpstr>Table of contents</vt:lpstr>
      <vt:lpstr>1 Real Life AI</vt:lpstr>
      <vt:lpstr>AI is everywhere</vt:lpstr>
      <vt:lpstr>Example: AI in the banking sector</vt:lpstr>
      <vt:lpstr>If AI systems are everywhere…</vt:lpstr>
      <vt:lpstr>Why are AI solutions so difficult?</vt:lpstr>
      <vt:lpstr>AI requires high collaboration</vt:lpstr>
      <vt:lpstr>2 PoC to  Production Gap</vt:lpstr>
      <vt:lpstr>PoC versus Production</vt:lpstr>
      <vt:lpstr>The big picture</vt:lpstr>
      <vt:lpstr>Basic ML building blocks</vt:lpstr>
      <vt:lpstr>Moving to production is hard</vt:lpstr>
      <vt:lpstr>Deploying models takes time</vt:lpstr>
      <vt:lpstr>Basic process for building a model</vt:lpstr>
      <vt:lpstr>Real life is a bit more complicated</vt:lpstr>
      <vt:lpstr>Changing anything changes all</vt:lpstr>
      <vt:lpstr>Hidden technical debt</vt:lpstr>
      <vt:lpstr>Other production issues</vt:lpstr>
      <vt:lpstr>3 Deployment  Challenges</vt:lpstr>
      <vt:lpstr>Challenges of building AI systems</vt:lpstr>
      <vt:lpstr>Data is an investment</vt:lpstr>
      <vt:lpstr>Data is an investment</vt:lpstr>
      <vt:lpstr>Iteration is a must</vt:lpstr>
      <vt:lpstr>Iteration is a must</vt:lpstr>
      <vt:lpstr>Business and Technical Leaders</vt:lpstr>
      <vt:lpstr>Business and Technical Leaders</vt:lpstr>
      <vt:lpstr>Technical teams working together</vt:lpstr>
      <vt:lpstr>Technical teams working together</vt:lpstr>
      <vt:lpstr>Think about scaling</vt:lpstr>
      <vt:lpstr>Think about scaling</vt:lpstr>
      <vt:lpstr>Data can significantly change</vt:lpstr>
      <vt:lpstr>Maintaining AI solutions</vt:lpstr>
      <vt:lpstr>Maintaining AI solutions</vt:lpstr>
      <vt:lpstr>Selecting right technology</vt:lpstr>
      <vt:lpstr>Selecting right technology</vt:lpstr>
      <vt:lpstr>AI Ecosystem is crowded</vt:lpstr>
      <vt:lpstr>4 Data-Centric AI</vt:lpstr>
      <vt:lpstr>The next big step</vt:lpstr>
      <vt:lpstr>Data Cascades</vt:lpstr>
      <vt:lpstr>From Big data to Good data</vt:lpstr>
      <vt:lpstr>Model-Centric status quo</vt:lpstr>
      <vt:lpstr>Data-Centric approach</vt:lpstr>
      <vt:lpstr>Model-Centric vs Data-Centric</vt:lpstr>
      <vt:lpstr>Model-Centric vs Data-Centric</vt:lpstr>
      <vt:lpstr>Takeaways</vt:lpstr>
      <vt:lpstr>A new systematic framework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AI4Business Introduction to AI</dc:title>
  <dc:creator>Microsoft Office User</dc:creator>
  <cp:lastModifiedBy>Microsoft Office User</cp:lastModifiedBy>
  <cp:revision>99</cp:revision>
  <dcterms:created xsi:type="dcterms:W3CDTF">2021-08-07T09:33:45Z</dcterms:created>
  <dcterms:modified xsi:type="dcterms:W3CDTF">2021-08-24T18:39:09Z</dcterms:modified>
</cp:coreProperties>
</file>